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35" r:id="rId2"/>
    <p:sldId id="332" r:id="rId3"/>
    <p:sldId id="280" r:id="rId4"/>
    <p:sldId id="333" r:id="rId5"/>
    <p:sldId id="340" r:id="rId6"/>
    <p:sldId id="334" r:id="rId7"/>
    <p:sldId id="288" r:id="rId8"/>
    <p:sldId id="338" r:id="rId9"/>
    <p:sldId id="260" r:id="rId10"/>
    <p:sldId id="348" r:id="rId11"/>
    <p:sldId id="366" r:id="rId12"/>
    <p:sldId id="364" r:id="rId13"/>
    <p:sldId id="368" r:id="rId14"/>
    <p:sldId id="369" r:id="rId15"/>
    <p:sldId id="306" r:id="rId16"/>
    <p:sldId id="363" r:id="rId17"/>
    <p:sldId id="361" r:id="rId18"/>
    <p:sldId id="365" r:id="rId19"/>
    <p:sldId id="357" r:id="rId20"/>
    <p:sldId id="362" r:id="rId21"/>
    <p:sldId id="367" r:id="rId22"/>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5138" autoAdjust="0"/>
  </p:normalViewPr>
  <p:slideViewPr>
    <p:cSldViewPr snapToGrid="0">
      <p:cViewPr varScale="1">
        <p:scale>
          <a:sx n="67" d="100"/>
          <a:sy n="67" d="100"/>
        </p:scale>
        <p:origin x="1280" y="56"/>
      </p:cViewPr>
      <p:guideLst/>
    </p:cSldViewPr>
  </p:slideViewPr>
  <p:notesTextViewPr>
    <p:cViewPr>
      <p:scale>
        <a:sx n="1" d="1"/>
        <a:sy n="1" d="1"/>
      </p:scale>
      <p:origin x="0" y="0"/>
    </p:cViewPr>
  </p:notesTextViewPr>
  <p:sorterViewPr>
    <p:cViewPr varScale="1">
      <p:scale>
        <a:sx n="1" d="1"/>
        <a:sy n="1" d="1"/>
      </p:scale>
      <p:origin x="0" y="-68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083252751300822E-2"/>
          <c:y val="0.13818364501312336"/>
          <c:w val="0.84917449463553896"/>
          <c:h val="0.68466330380577423"/>
        </c:manualLayout>
      </c:layout>
      <c:barChart>
        <c:barDir val="col"/>
        <c:grouping val="clustered"/>
        <c:varyColors val="0"/>
        <c:ser>
          <c:idx val="0"/>
          <c:order val="0"/>
          <c:tx>
            <c:strRef>
              <c:f>'Anhydride Cure (EPC Di 700) (6)'!$K$47</c:f>
              <c:strCache>
                <c:ptCount val="1"/>
                <c:pt idx="0">
                  <c:v>10%Di10</c:v>
                </c:pt>
              </c:strCache>
            </c:strRef>
          </c:tx>
          <c:spPr>
            <a:solidFill>
              <a:srgbClr val="005BBF"/>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(6)'!$K$48:$K$51</c:f>
              <c:numCache>
                <c:formatCode>General</c:formatCode>
                <c:ptCount val="4"/>
                <c:pt idx="0">
                  <c:v>57.779999999999994</c:v>
                </c:pt>
                <c:pt idx="1">
                  <c:v>263.45999999999998</c:v>
                </c:pt>
                <c:pt idx="2" formatCode="0.0">
                  <c:v>20</c:v>
                </c:pt>
                <c:pt idx="3">
                  <c:v>54.395000000000003</c:v>
                </c:pt>
              </c:numCache>
            </c:numRef>
          </c:val>
          <c:extLst>
            <c:ext xmlns:c16="http://schemas.microsoft.com/office/drawing/2014/chart" uri="{C3380CC4-5D6E-409C-BE32-E72D297353CC}">
              <c16:uniqueId val="{00000000-2EDC-4DD0-B3E3-3DBB0024073B}"/>
            </c:ext>
          </c:extLst>
        </c:ser>
        <c:ser>
          <c:idx val="1"/>
          <c:order val="1"/>
          <c:tx>
            <c:strRef>
              <c:f>'Anhydride Cure (EPC Di 700) (6)'!$L$47</c:f>
              <c:strCache>
                <c:ptCount val="1"/>
                <c:pt idx="0">
                  <c:v>15%Di10</c:v>
                </c:pt>
              </c:strCache>
            </c:strRef>
          </c:tx>
          <c:spPr>
            <a:solidFill>
              <a:srgbClr val="FCD116"/>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(6)'!$L$48:$L$51</c:f>
              <c:numCache>
                <c:formatCode>General</c:formatCode>
                <c:ptCount val="4"/>
                <c:pt idx="0">
                  <c:v>48.171499999999995</c:v>
                </c:pt>
                <c:pt idx="1">
                  <c:v>306.25</c:v>
                </c:pt>
                <c:pt idx="2" formatCode="0.0">
                  <c:v>18</c:v>
                </c:pt>
                <c:pt idx="3">
                  <c:v>66.421999999999997</c:v>
                </c:pt>
              </c:numCache>
            </c:numRef>
          </c:val>
          <c:extLst>
            <c:ext xmlns:c16="http://schemas.microsoft.com/office/drawing/2014/chart" uri="{C3380CC4-5D6E-409C-BE32-E72D297353CC}">
              <c16:uniqueId val="{00000001-2EDC-4DD0-B3E3-3DBB0024073B}"/>
            </c:ext>
          </c:extLst>
        </c:ser>
        <c:ser>
          <c:idx val="2"/>
          <c:order val="2"/>
          <c:tx>
            <c:strRef>
              <c:f>'Anhydride Cure (EPC Di 700) (6)'!$M$47</c:f>
              <c:strCache>
                <c:ptCount val="1"/>
                <c:pt idx="0">
                  <c:v>20%Di10</c:v>
                </c:pt>
              </c:strCache>
            </c:strRef>
          </c:tx>
          <c:spPr>
            <a:solidFill>
              <a:srgbClr val="00B050"/>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(6)'!$M$48:$M$51</c:f>
              <c:numCache>
                <c:formatCode>General</c:formatCode>
                <c:ptCount val="4"/>
                <c:pt idx="0">
                  <c:v>79.366</c:v>
                </c:pt>
                <c:pt idx="1">
                  <c:v>304.36</c:v>
                </c:pt>
                <c:pt idx="2" formatCode="0.0">
                  <c:v>25</c:v>
                </c:pt>
                <c:pt idx="3">
                  <c:v>82.334000000000003</c:v>
                </c:pt>
              </c:numCache>
            </c:numRef>
          </c:val>
          <c:extLst>
            <c:ext xmlns:c16="http://schemas.microsoft.com/office/drawing/2014/chart" uri="{C3380CC4-5D6E-409C-BE32-E72D297353CC}">
              <c16:uniqueId val="{00000002-2EDC-4DD0-B3E3-3DBB0024073B}"/>
            </c:ext>
          </c:extLst>
        </c:ser>
        <c:ser>
          <c:idx val="3"/>
          <c:order val="3"/>
          <c:tx>
            <c:strRef>
              <c:f>'Anhydride Cure (EPC Di 700) (6)'!$N$47</c:f>
              <c:strCache>
                <c:ptCount val="1"/>
                <c:pt idx="0">
                  <c:v>25%Di10</c:v>
                </c:pt>
              </c:strCache>
            </c:strRef>
          </c:tx>
          <c:spPr>
            <a:solidFill>
              <a:srgbClr val="7030A0"/>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(6)'!$N$48:$N$51</c:f>
              <c:numCache>
                <c:formatCode>General</c:formatCode>
                <c:ptCount val="4"/>
                <c:pt idx="0">
                  <c:v>72.414500000000004</c:v>
                </c:pt>
                <c:pt idx="1">
                  <c:v>125.765</c:v>
                </c:pt>
                <c:pt idx="2" formatCode="0.0">
                  <c:v>34</c:v>
                </c:pt>
                <c:pt idx="3">
                  <c:v>91.399000000000001</c:v>
                </c:pt>
              </c:numCache>
            </c:numRef>
          </c:val>
          <c:extLst>
            <c:ext xmlns:c16="http://schemas.microsoft.com/office/drawing/2014/chart" uri="{C3380CC4-5D6E-409C-BE32-E72D297353CC}">
              <c16:uniqueId val="{00000003-2EDC-4DD0-B3E3-3DBB0024073B}"/>
            </c:ext>
          </c:extLst>
        </c:ser>
        <c:ser>
          <c:idx val="4"/>
          <c:order val="4"/>
          <c:tx>
            <c:strRef>
              <c:f>'Anhydride Cure (EPC Di 700) (6)'!$O$47</c:f>
              <c:strCache>
                <c:ptCount val="1"/>
                <c:pt idx="0">
                  <c:v>30%Di10</c:v>
                </c:pt>
              </c:strCache>
            </c:strRef>
          </c:tx>
          <c:spPr>
            <a:solidFill>
              <a:srgbClr val="C00000"/>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(6)'!$O$48:$O$51</c:f>
              <c:numCache>
                <c:formatCode>General</c:formatCode>
                <c:ptCount val="4"/>
                <c:pt idx="0">
                  <c:v>98.228666669999996</c:v>
                </c:pt>
                <c:pt idx="1">
                  <c:v>136.21666669999999</c:v>
                </c:pt>
                <c:pt idx="2" formatCode="0.0">
                  <c:v>39</c:v>
                </c:pt>
                <c:pt idx="3">
                  <c:v>107.81</c:v>
                </c:pt>
              </c:numCache>
            </c:numRef>
          </c:val>
          <c:extLst>
            <c:ext xmlns:c16="http://schemas.microsoft.com/office/drawing/2014/chart" uri="{C3380CC4-5D6E-409C-BE32-E72D297353CC}">
              <c16:uniqueId val="{00000004-2EDC-4DD0-B3E3-3DBB0024073B}"/>
            </c:ext>
          </c:extLst>
        </c:ser>
        <c:ser>
          <c:idx val="5"/>
          <c:order val="5"/>
          <c:tx>
            <c:strRef>
              <c:f>'Anhydride Cure (EPC Di 700) (6)'!$P$47</c:f>
              <c:strCache>
                <c:ptCount val="1"/>
                <c:pt idx="0">
                  <c:v>35%Di10</c:v>
                </c:pt>
              </c:strCache>
            </c:strRef>
          </c:tx>
          <c:spPr>
            <a:solidFill>
              <a:sysClr val="window" lastClr="FFFFFF">
                <a:lumMod val="65000"/>
              </a:sysClr>
            </a:solidFill>
            <a:scene3d>
              <a:camera prst="orthographicFront"/>
              <a:lightRig rig="threePt" dir="t"/>
            </a:scene3d>
            <a:sp3d>
              <a:bevelT/>
            </a:sp3d>
          </c:spPr>
          <c:invertIfNegative val="0"/>
          <c:cat>
            <c:strRef>
              <c:f>'Anhydride Cure (EPC Di 700) (6)'!$J$48:$J$51</c:f>
              <c:strCache>
                <c:ptCount val="4"/>
                <c:pt idx="0">
                  <c:v>Tensile St. (kPa)*10</c:v>
                </c:pt>
                <c:pt idx="1">
                  <c:v>Elongation (%)</c:v>
                </c:pt>
                <c:pt idx="2">
                  <c:v>Shore A*0.1</c:v>
                </c:pt>
                <c:pt idx="3">
                  <c:v>G' (kPa)</c:v>
                </c:pt>
              </c:strCache>
            </c:strRef>
          </c:cat>
          <c:val>
            <c:numRef>
              <c:f>'Anhydride Cure (EPC Di 700) (6)'!$P$48:$P$51</c:f>
              <c:numCache>
                <c:formatCode>General</c:formatCode>
                <c:ptCount val="4"/>
                <c:pt idx="0">
                  <c:v>129.73266670000001</c:v>
                </c:pt>
                <c:pt idx="1">
                  <c:v>124.18</c:v>
                </c:pt>
                <c:pt idx="2" formatCode="0.0">
                  <c:v>45</c:v>
                </c:pt>
                <c:pt idx="3">
                  <c:v>214.75</c:v>
                </c:pt>
              </c:numCache>
            </c:numRef>
          </c:val>
          <c:extLst>
            <c:ext xmlns:c16="http://schemas.microsoft.com/office/drawing/2014/chart" uri="{C3380CC4-5D6E-409C-BE32-E72D297353CC}">
              <c16:uniqueId val="{00000005-2EDC-4DD0-B3E3-3DBB0024073B}"/>
            </c:ext>
          </c:extLst>
        </c:ser>
        <c:dLbls>
          <c:showLegendKey val="0"/>
          <c:showVal val="0"/>
          <c:showCatName val="0"/>
          <c:showSerName val="0"/>
          <c:showPercent val="0"/>
          <c:showBubbleSize val="0"/>
        </c:dLbls>
        <c:gapWidth val="150"/>
        <c:axId val="394185360"/>
        <c:axId val="394189280"/>
      </c:barChart>
      <c:catAx>
        <c:axId val="394185360"/>
        <c:scaling>
          <c:orientation val="minMax"/>
        </c:scaling>
        <c:delete val="0"/>
        <c:axPos val="b"/>
        <c:numFmt formatCode="General" sourceLinked="0"/>
        <c:majorTickMark val="none"/>
        <c:minorTickMark val="none"/>
        <c:tickLblPos val="nextTo"/>
        <c:crossAx val="394189280"/>
        <c:crosses val="autoZero"/>
        <c:auto val="1"/>
        <c:lblAlgn val="ctr"/>
        <c:lblOffset val="100"/>
        <c:noMultiLvlLbl val="0"/>
      </c:catAx>
      <c:valAx>
        <c:axId val="394189280"/>
        <c:scaling>
          <c:orientation val="minMax"/>
        </c:scaling>
        <c:delete val="0"/>
        <c:axPos val="l"/>
        <c:majorGridlines/>
        <c:numFmt formatCode="General" sourceLinked="1"/>
        <c:majorTickMark val="none"/>
        <c:minorTickMark val="none"/>
        <c:tickLblPos val="nextTo"/>
        <c:crossAx val="394185360"/>
        <c:crosses val="autoZero"/>
        <c:crossBetween val="between"/>
      </c:valAx>
    </c:plotArea>
    <c:legend>
      <c:legendPos val="r"/>
      <c:layout>
        <c:manualLayout>
          <c:xMode val="edge"/>
          <c:yMode val="edge"/>
          <c:x val="0.52382499884882816"/>
          <c:y val="9.188176673228346E-2"/>
          <c:w val="0.42646739881199053"/>
          <c:h val="0.26829355314960629"/>
        </c:manualLayout>
      </c:layout>
      <c:overlay val="0"/>
      <c:spPr>
        <a:solidFill>
          <a:srgbClr val="FFFFFF"/>
        </a:solidFill>
      </c:spPr>
    </c:legend>
    <c:plotVisOnly val="1"/>
    <c:dispBlanksAs val="gap"/>
    <c:showDLblsOverMax val="0"/>
  </c:chart>
  <c:spPr>
    <a:noFill/>
    <a:effectLst>
      <a:outerShdw blurRad="50800" dist="38100" dir="2700000" algn="tl" rotWithShape="0">
        <a:prstClr val="black">
          <a:alpha val="40000"/>
        </a:prstClr>
      </a:outerShdw>
    </a:effectLst>
  </c:spPr>
  <c:txPr>
    <a:bodyPr/>
    <a:lstStyle/>
    <a:p>
      <a:pPr>
        <a:defRPr sz="16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1600" b="1" dirty="0"/>
              <a:t>Relative Rheological and Mechanical</a:t>
            </a:r>
            <a:r>
              <a:rPr lang="en-CA" sz="1600" b="1" baseline="0" dirty="0"/>
              <a:t> Properties – higher values are better</a:t>
            </a:r>
            <a:endParaRPr lang="en-CA"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73259224949819E-2"/>
          <c:y val="0.16437431622417062"/>
          <c:w val="0.72626034577536214"/>
          <c:h val="0.72088764946048411"/>
        </c:manualLayout>
      </c:layout>
      <c:bar3DChart>
        <c:barDir val="col"/>
        <c:grouping val="clustered"/>
        <c:varyColors val="0"/>
        <c:ser>
          <c:idx val="0"/>
          <c:order val="0"/>
          <c:tx>
            <c:strRef>
              <c:f>Sheet1!$C$248</c:f>
              <c:strCache>
                <c:ptCount val="1"/>
                <c:pt idx="0">
                  <c:v>YL5-2A (Silicone Mercapto)</c:v>
                </c:pt>
              </c:strCache>
            </c:strRef>
          </c:tx>
          <c:spPr>
            <a:solidFill>
              <a:schemeClr val="accent1"/>
            </a:solidFill>
            <a:ln w="25400">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Sheet1!$D$248:$G$248</c:f>
              <c:numCache>
                <c:formatCode>General</c:formatCode>
                <c:ptCount val="4"/>
                <c:pt idx="0">
                  <c:v>7.6999999999999993</c:v>
                </c:pt>
                <c:pt idx="1">
                  <c:v>6.81</c:v>
                </c:pt>
                <c:pt idx="2" formatCode="0.00">
                  <c:v>8.8356674782124731</c:v>
                </c:pt>
                <c:pt idx="3" formatCode="0.00">
                  <c:v>14</c:v>
                </c:pt>
              </c:numCache>
            </c:numRef>
          </c:val>
          <c:extLst>
            <c:ext xmlns:c16="http://schemas.microsoft.com/office/drawing/2014/chart" uri="{C3380CC4-5D6E-409C-BE32-E72D297353CC}">
              <c16:uniqueId val="{00000000-B4FB-45EC-AF9E-511305419447}"/>
            </c:ext>
          </c:extLst>
        </c:ser>
        <c:ser>
          <c:idx val="1"/>
          <c:order val="1"/>
          <c:tx>
            <c:strRef>
              <c:f>Sheet1!$C$249</c:f>
              <c:strCache>
                <c:ptCount val="1"/>
                <c:pt idx="0">
                  <c:v>YL5-2B (Silicone Mercapto)</c:v>
                </c:pt>
              </c:strCache>
            </c:strRef>
          </c:tx>
          <c:spPr>
            <a:solidFill>
              <a:schemeClr val="accent2"/>
            </a:solidFill>
            <a:ln w="25400">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Sheet1!$D$249:$G$249</c:f>
              <c:numCache>
                <c:formatCode>General</c:formatCode>
                <c:ptCount val="4"/>
                <c:pt idx="0">
                  <c:v>20.288888888888888</c:v>
                </c:pt>
                <c:pt idx="1">
                  <c:v>15.256666666666666</c:v>
                </c:pt>
                <c:pt idx="2" formatCode="0.00">
                  <c:v>10.424554634890582</c:v>
                </c:pt>
                <c:pt idx="3" formatCode="0.00">
                  <c:v>12.25</c:v>
                </c:pt>
              </c:numCache>
            </c:numRef>
          </c:val>
          <c:extLst>
            <c:ext xmlns:c16="http://schemas.microsoft.com/office/drawing/2014/chart" uri="{C3380CC4-5D6E-409C-BE32-E72D297353CC}">
              <c16:uniqueId val="{00000001-B4FB-45EC-AF9E-511305419447}"/>
            </c:ext>
          </c:extLst>
        </c:ser>
        <c:ser>
          <c:idx val="2"/>
          <c:order val="2"/>
          <c:tx>
            <c:strRef>
              <c:f>Sheet1!$C$250</c:f>
              <c:strCache>
                <c:ptCount val="1"/>
                <c:pt idx="0">
                  <c:v>YL5-3A (Silicone Mercapto)</c:v>
                </c:pt>
              </c:strCache>
            </c:strRef>
          </c:tx>
          <c:spPr>
            <a:solidFill>
              <a:schemeClr val="accent3"/>
            </a:solidFill>
            <a:ln w="25400">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Sheet1!$D$250:$G$250</c:f>
              <c:numCache>
                <c:formatCode>General</c:formatCode>
                <c:ptCount val="4"/>
                <c:pt idx="0">
                  <c:v>24.444444444444443</c:v>
                </c:pt>
                <c:pt idx="1">
                  <c:v>14.618666666666668</c:v>
                </c:pt>
                <c:pt idx="2" formatCode="0.00">
                  <c:v>9.9583018028527235</c:v>
                </c:pt>
                <c:pt idx="3" formatCode="0.00">
                  <c:v>12.75</c:v>
                </c:pt>
              </c:numCache>
            </c:numRef>
          </c:val>
          <c:extLst>
            <c:ext xmlns:c16="http://schemas.microsoft.com/office/drawing/2014/chart" uri="{C3380CC4-5D6E-409C-BE32-E72D297353CC}">
              <c16:uniqueId val="{00000002-B4FB-45EC-AF9E-511305419447}"/>
            </c:ext>
          </c:extLst>
        </c:ser>
        <c:ser>
          <c:idx val="4"/>
          <c:order val="3"/>
          <c:tx>
            <c:strRef>
              <c:f>Sheet1!$C$251</c:f>
              <c:strCache>
                <c:ptCount val="1"/>
                <c:pt idx="0">
                  <c:v>YL5-3B (Silicone Acrylate)</c:v>
                </c:pt>
              </c:strCache>
            </c:strRef>
          </c:tx>
          <c:spPr>
            <a:solidFill>
              <a:schemeClr val="accent5"/>
            </a:solidFill>
            <a:ln>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Sheet1!$D$251:$G$251</c:f>
              <c:numCache>
                <c:formatCode>General</c:formatCode>
                <c:ptCount val="4"/>
                <c:pt idx="0">
                  <c:v>0.77777777777777779</c:v>
                </c:pt>
                <c:pt idx="1">
                  <c:v>1.6933333333333334</c:v>
                </c:pt>
                <c:pt idx="2" formatCode="0.00">
                  <c:v>16.386563772871348</c:v>
                </c:pt>
                <c:pt idx="3" formatCode="0.00">
                  <c:v>14.5</c:v>
                </c:pt>
              </c:numCache>
            </c:numRef>
          </c:val>
          <c:extLst>
            <c:ext xmlns:c16="http://schemas.microsoft.com/office/drawing/2014/chart" uri="{C3380CC4-5D6E-409C-BE32-E72D297353CC}">
              <c16:uniqueId val="{00000003-B4FB-45EC-AF9E-511305419447}"/>
            </c:ext>
          </c:extLst>
        </c:ser>
        <c:ser>
          <c:idx val="5"/>
          <c:order val="4"/>
          <c:tx>
            <c:strRef>
              <c:f>Sheet1!$C$252</c:f>
              <c:strCache>
                <c:ptCount val="1"/>
                <c:pt idx="0">
                  <c:v>YL5-4B (VQT/HQ 2 part LSR)</c:v>
                </c:pt>
              </c:strCache>
            </c:strRef>
          </c:tx>
          <c:spPr>
            <a:solidFill>
              <a:schemeClr val="accent6"/>
            </a:solidFill>
            <a:ln>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Sheet1!$D$252:$G$252</c:f>
              <c:numCache>
                <c:formatCode>General</c:formatCode>
                <c:ptCount val="4"/>
                <c:pt idx="0">
                  <c:v>12.911111111111111</c:v>
                </c:pt>
                <c:pt idx="1">
                  <c:v>16.863333333333333</c:v>
                </c:pt>
                <c:pt idx="2" formatCode="0.00">
                  <c:v>10.116834540825817</c:v>
                </c:pt>
                <c:pt idx="3" formatCode="0.00">
                  <c:v>12.25</c:v>
                </c:pt>
              </c:numCache>
            </c:numRef>
          </c:val>
          <c:extLst>
            <c:ext xmlns:c16="http://schemas.microsoft.com/office/drawing/2014/chart" uri="{C3380CC4-5D6E-409C-BE32-E72D297353CC}">
              <c16:uniqueId val="{00000004-B4FB-45EC-AF9E-511305419447}"/>
            </c:ext>
          </c:extLst>
        </c:ser>
        <c:ser>
          <c:idx val="6"/>
          <c:order val="5"/>
          <c:tx>
            <c:strRef>
              <c:f>Sheet1!$C$253</c:f>
              <c:strCache>
                <c:ptCount val="1"/>
                <c:pt idx="0">
                  <c:v>YL5-4C (VQ/SiH 2 part LSR w/ AP)</c:v>
                </c:pt>
              </c:strCache>
            </c:strRef>
          </c:tx>
          <c:spPr>
            <a:solidFill>
              <a:schemeClr val="accent1">
                <a:lumMod val="60000"/>
              </a:schemeClr>
            </a:solidFill>
            <a:ln>
              <a:noFill/>
            </a:ln>
            <a:effectLst/>
            <a:sp3d/>
          </c:spPr>
          <c:invertIfNegative val="0"/>
          <c:cat>
            <c:strRef>
              <c:f>Sheet1!$D$247:$G$247</c:f>
              <c:strCache>
                <c:ptCount val="4"/>
                <c:pt idx="0">
                  <c:v>Elongation % </c:v>
                </c:pt>
                <c:pt idx="1">
                  <c:v>Tensile Strength (kPa)</c:v>
                </c:pt>
                <c:pt idx="2">
                  <c:v>Storage Modulus G'</c:v>
                </c:pt>
                <c:pt idx="3">
                  <c:v>Shore A Hardness</c:v>
                </c:pt>
              </c:strCache>
            </c:strRef>
          </c:cat>
          <c:val>
            <c:numRef>
              <c:f>Sheet1!$D$253:$G$253</c:f>
              <c:numCache>
                <c:formatCode>General</c:formatCode>
                <c:ptCount val="4"/>
                <c:pt idx="0">
                  <c:v>8.4444444444444446</c:v>
                </c:pt>
                <c:pt idx="1">
                  <c:v>4.706666666666667</c:v>
                </c:pt>
                <c:pt idx="2" formatCode="0.00">
                  <c:v>10.720874936240209</c:v>
                </c:pt>
                <c:pt idx="3" formatCode="0.00">
                  <c:v>13.25</c:v>
                </c:pt>
              </c:numCache>
            </c:numRef>
          </c:val>
          <c:extLst>
            <c:ext xmlns:c16="http://schemas.microsoft.com/office/drawing/2014/chart" uri="{C3380CC4-5D6E-409C-BE32-E72D297353CC}">
              <c16:uniqueId val="{00000005-B4FB-45EC-AF9E-511305419447}"/>
            </c:ext>
          </c:extLst>
        </c:ser>
        <c:dLbls>
          <c:showLegendKey val="0"/>
          <c:showVal val="0"/>
          <c:showCatName val="0"/>
          <c:showSerName val="0"/>
          <c:showPercent val="0"/>
          <c:showBubbleSize val="0"/>
        </c:dLbls>
        <c:gapWidth val="150"/>
        <c:shape val="box"/>
        <c:axId val="362288992"/>
        <c:axId val="362289384"/>
        <c:axId val="0"/>
      </c:bar3DChart>
      <c:catAx>
        <c:axId val="36228899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289384"/>
        <c:crosses val="autoZero"/>
        <c:auto val="1"/>
        <c:lblAlgn val="ctr"/>
        <c:lblOffset val="100"/>
        <c:noMultiLvlLbl val="0"/>
      </c:catAx>
      <c:valAx>
        <c:axId val="362289384"/>
        <c:scaling>
          <c:orientation val="minMax"/>
          <c:max val="25"/>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6228899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4536822603056974"/>
          <c:y val="6.3862277631962658E-2"/>
          <c:w val="0.25463165335031651"/>
          <c:h val="0.566551805168189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2400" b="1" dirty="0"/>
              <a:t>Relative Film </a:t>
            </a:r>
            <a:r>
              <a:rPr lang="en-CA" sz="2400" b="1" baseline="0" dirty="0"/>
              <a:t>Properties – higher values are better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571580612197303E-2"/>
          <c:y val="0.16793938493537364"/>
          <c:w val="0.78132425924635529"/>
          <c:h val="0.72088764946048411"/>
        </c:manualLayout>
      </c:layout>
      <c:bar3DChart>
        <c:barDir val="col"/>
        <c:grouping val="clustered"/>
        <c:varyColors val="0"/>
        <c:ser>
          <c:idx val="0"/>
          <c:order val="0"/>
          <c:tx>
            <c:strRef>
              <c:f>Sheet1!$C$248</c:f>
              <c:strCache>
                <c:ptCount val="1"/>
                <c:pt idx="0">
                  <c:v>YL5-2A (Silicone Mercapto)</c:v>
                </c:pt>
              </c:strCache>
            </c:strRef>
          </c:tx>
          <c:spPr>
            <a:solidFill>
              <a:schemeClr val="accent1"/>
            </a:solidFill>
            <a:ln w="25400">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Sheet1!$D$275:$H$275</c:f>
              <c:numCache>
                <c:formatCode>General</c:formatCode>
                <c:ptCount val="5"/>
                <c:pt idx="0">
                  <c:v>1</c:v>
                </c:pt>
                <c:pt idx="1">
                  <c:v>4</c:v>
                </c:pt>
                <c:pt idx="2">
                  <c:v>4</c:v>
                </c:pt>
                <c:pt idx="3">
                  <c:v>10</c:v>
                </c:pt>
                <c:pt idx="4">
                  <c:v>2</c:v>
                </c:pt>
              </c:numCache>
            </c:numRef>
          </c:val>
          <c:extLst>
            <c:ext xmlns:c16="http://schemas.microsoft.com/office/drawing/2014/chart" uri="{C3380CC4-5D6E-409C-BE32-E72D297353CC}">
              <c16:uniqueId val="{00000000-5689-46BD-B0BC-C680C492008D}"/>
            </c:ext>
          </c:extLst>
        </c:ser>
        <c:ser>
          <c:idx val="1"/>
          <c:order val="1"/>
          <c:tx>
            <c:strRef>
              <c:f>Sheet1!$C$249</c:f>
              <c:strCache>
                <c:ptCount val="1"/>
                <c:pt idx="0">
                  <c:v>YL5-2B (Silicone Mercapto)</c:v>
                </c:pt>
              </c:strCache>
            </c:strRef>
          </c:tx>
          <c:spPr>
            <a:solidFill>
              <a:schemeClr val="accent2"/>
            </a:solidFill>
            <a:ln w="25400">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Sheet1!$D$276:$H$276</c:f>
              <c:numCache>
                <c:formatCode>General</c:formatCode>
                <c:ptCount val="5"/>
                <c:pt idx="0">
                  <c:v>8</c:v>
                </c:pt>
                <c:pt idx="1">
                  <c:v>6</c:v>
                </c:pt>
                <c:pt idx="2">
                  <c:v>6</c:v>
                </c:pt>
                <c:pt idx="3">
                  <c:v>10</c:v>
                </c:pt>
                <c:pt idx="4">
                  <c:v>10</c:v>
                </c:pt>
              </c:numCache>
            </c:numRef>
          </c:val>
          <c:extLst>
            <c:ext xmlns:c16="http://schemas.microsoft.com/office/drawing/2014/chart" uri="{C3380CC4-5D6E-409C-BE32-E72D297353CC}">
              <c16:uniqueId val="{00000001-5689-46BD-B0BC-C680C492008D}"/>
            </c:ext>
          </c:extLst>
        </c:ser>
        <c:ser>
          <c:idx val="2"/>
          <c:order val="2"/>
          <c:tx>
            <c:strRef>
              <c:f>Sheet1!$C$250</c:f>
              <c:strCache>
                <c:ptCount val="1"/>
                <c:pt idx="0">
                  <c:v>YL5-3A (Silicone Mercapto)</c:v>
                </c:pt>
              </c:strCache>
            </c:strRef>
          </c:tx>
          <c:spPr>
            <a:solidFill>
              <a:schemeClr val="accent3"/>
            </a:solidFill>
            <a:ln w="25400">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Sheet1!$D$277:$H$277</c:f>
              <c:numCache>
                <c:formatCode>General</c:formatCode>
                <c:ptCount val="5"/>
                <c:pt idx="0">
                  <c:v>3</c:v>
                </c:pt>
                <c:pt idx="1">
                  <c:v>6</c:v>
                </c:pt>
                <c:pt idx="2">
                  <c:v>6</c:v>
                </c:pt>
                <c:pt idx="3">
                  <c:v>10</c:v>
                </c:pt>
                <c:pt idx="4">
                  <c:v>10</c:v>
                </c:pt>
              </c:numCache>
            </c:numRef>
          </c:val>
          <c:extLst>
            <c:ext xmlns:c16="http://schemas.microsoft.com/office/drawing/2014/chart" uri="{C3380CC4-5D6E-409C-BE32-E72D297353CC}">
              <c16:uniqueId val="{00000002-5689-46BD-B0BC-C680C492008D}"/>
            </c:ext>
          </c:extLst>
        </c:ser>
        <c:ser>
          <c:idx val="4"/>
          <c:order val="3"/>
          <c:tx>
            <c:strRef>
              <c:f>Sheet1!$C$251</c:f>
              <c:strCache>
                <c:ptCount val="1"/>
                <c:pt idx="0">
                  <c:v>YL5-3B (Silicone Acrylate)</c:v>
                </c:pt>
              </c:strCache>
            </c:strRef>
          </c:tx>
          <c:spPr>
            <a:solidFill>
              <a:schemeClr val="accent5"/>
            </a:solidFill>
            <a:ln>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Sheet1!$D$278:$H$278</c:f>
              <c:numCache>
                <c:formatCode>General</c:formatCode>
                <c:ptCount val="5"/>
                <c:pt idx="0">
                  <c:v>1</c:v>
                </c:pt>
                <c:pt idx="1">
                  <c:v>2</c:v>
                </c:pt>
                <c:pt idx="2">
                  <c:v>4</c:v>
                </c:pt>
                <c:pt idx="3">
                  <c:v>10</c:v>
                </c:pt>
                <c:pt idx="4">
                  <c:v>2</c:v>
                </c:pt>
              </c:numCache>
            </c:numRef>
          </c:val>
          <c:extLst>
            <c:ext xmlns:c16="http://schemas.microsoft.com/office/drawing/2014/chart" uri="{C3380CC4-5D6E-409C-BE32-E72D297353CC}">
              <c16:uniqueId val="{00000003-5689-46BD-B0BC-C680C492008D}"/>
            </c:ext>
          </c:extLst>
        </c:ser>
        <c:ser>
          <c:idx val="5"/>
          <c:order val="4"/>
          <c:tx>
            <c:strRef>
              <c:f>Sheet1!$C$252</c:f>
              <c:strCache>
                <c:ptCount val="1"/>
                <c:pt idx="0">
                  <c:v>YL5-4B (VQT/HQ 2 part LSR)</c:v>
                </c:pt>
              </c:strCache>
            </c:strRef>
          </c:tx>
          <c:spPr>
            <a:solidFill>
              <a:schemeClr val="accent6"/>
            </a:solidFill>
            <a:ln>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Sheet1!$D$279:$H$279</c:f>
              <c:numCache>
                <c:formatCode>General</c:formatCode>
                <c:ptCount val="5"/>
                <c:pt idx="0">
                  <c:v>10</c:v>
                </c:pt>
                <c:pt idx="1">
                  <c:v>8</c:v>
                </c:pt>
                <c:pt idx="2">
                  <c:v>8</c:v>
                </c:pt>
                <c:pt idx="3">
                  <c:v>2</c:v>
                </c:pt>
                <c:pt idx="4">
                  <c:v>10</c:v>
                </c:pt>
              </c:numCache>
            </c:numRef>
          </c:val>
          <c:extLst>
            <c:ext xmlns:c16="http://schemas.microsoft.com/office/drawing/2014/chart" uri="{C3380CC4-5D6E-409C-BE32-E72D297353CC}">
              <c16:uniqueId val="{00000004-5689-46BD-B0BC-C680C492008D}"/>
            </c:ext>
          </c:extLst>
        </c:ser>
        <c:ser>
          <c:idx val="6"/>
          <c:order val="5"/>
          <c:tx>
            <c:strRef>
              <c:f>Sheet1!$C$253</c:f>
              <c:strCache>
                <c:ptCount val="1"/>
                <c:pt idx="0">
                  <c:v>YL5-4C (VQ/SiH 2 part LSR w/ AP)</c:v>
                </c:pt>
              </c:strCache>
            </c:strRef>
          </c:tx>
          <c:spPr>
            <a:solidFill>
              <a:schemeClr val="accent1">
                <a:lumMod val="60000"/>
              </a:schemeClr>
            </a:solidFill>
            <a:ln>
              <a:noFill/>
            </a:ln>
            <a:effectLst/>
            <a:sp3d/>
          </c:spPr>
          <c:invertIfNegative val="0"/>
          <c:cat>
            <c:strRef>
              <c:f>Sheet1!$D$274:$H$274</c:f>
              <c:strCache>
                <c:ptCount val="5"/>
                <c:pt idx="0">
                  <c:v>Pencil Hardness</c:v>
                </c:pt>
                <c:pt idx="1">
                  <c:v>Abrasion Resistance Rating</c:v>
                </c:pt>
                <c:pt idx="2">
                  <c:v>Corrosion Resistance</c:v>
                </c:pt>
                <c:pt idx="3">
                  <c:v>Adhesion Resistance</c:v>
                </c:pt>
                <c:pt idx="4">
                  <c:v>Impact Resistance</c:v>
                </c:pt>
              </c:strCache>
            </c:strRef>
          </c:cat>
          <c:val>
            <c:numRef>
              <c:f>Sheet1!$D$280:$H$280</c:f>
              <c:numCache>
                <c:formatCode>General</c:formatCode>
                <c:ptCount val="5"/>
                <c:pt idx="0">
                  <c:v>10</c:v>
                </c:pt>
                <c:pt idx="1">
                  <c:v>8</c:v>
                </c:pt>
                <c:pt idx="2">
                  <c:v>8</c:v>
                </c:pt>
                <c:pt idx="3">
                  <c:v>2</c:v>
                </c:pt>
                <c:pt idx="4">
                  <c:v>10</c:v>
                </c:pt>
              </c:numCache>
            </c:numRef>
          </c:val>
          <c:extLst>
            <c:ext xmlns:c16="http://schemas.microsoft.com/office/drawing/2014/chart" uri="{C3380CC4-5D6E-409C-BE32-E72D297353CC}">
              <c16:uniqueId val="{00000005-5689-46BD-B0BC-C680C492008D}"/>
            </c:ext>
          </c:extLst>
        </c:ser>
        <c:dLbls>
          <c:showLegendKey val="0"/>
          <c:showVal val="0"/>
          <c:showCatName val="0"/>
          <c:showSerName val="0"/>
          <c:showPercent val="0"/>
          <c:showBubbleSize val="0"/>
        </c:dLbls>
        <c:gapWidth val="150"/>
        <c:shape val="box"/>
        <c:axId val="305601576"/>
        <c:axId val="305601968"/>
        <c:axId val="0"/>
      </c:bar3DChart>
      <c:catAx>
        <c:axId val="30560157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t"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601968"/>
        <c:crosses val="autoZero"/>
        <c:auto val="1"/>
        <c:lblAlgn val="ctr"/>
        <c:lblOffset val="100"/>
        <c:noMultiLvlLbl val="0"/>
      </c:catAx>
      <c:valAx>
        <c:axId val="305601968"/>
        <c:scaling>
          <c:orientation val="minMax"/>
          <c:max val="1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30560157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2673222268646287"/>
          <c:y val="7.6387420510311957E-2"/>
          <c:w val="0.27326777731353707"/>
          <c:h val="0.667649274927808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_rels/drawing2.x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5" Type="http://schemas.openxmlformats.org/officeDocument/2006/relationships/image" Target="../media/image23.emf"/><Relationship Id="rId4"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0.84557</cdr:x>
      <cdr:y>0.77689</cdr:y>
    </cdr:from>
    <cdr:to>
      <cdr:x>1</cdr:x>
      <cdr:y>1</cdr:y>
    </cdr:to>
    <cdr:pic>
      <cdr:nvPicPr>
        <cdr:cNvPr id="2" name="chart">
          <a:extLst xmlns:a="http://schemas.openxmlformats.org/drawingml/2006/main">
            <a:ext uri="{FF2B5EF4-FFF2-40B4-BE49-F238E27FC236}">
              <a16:creationId xmlns:a16="http://schemas.microsoft.com/office/drawing/2014/main" id="{2CD5038D-5B62-4EDC-8B2C-49158A3D274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010289" y="4033420"/>
          <a:ext cx="1280271" cy="115834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0.85227</cdr:x>
      <cdr:y>0.77152</cdr:y>
    </cdr:from>
    <cdr:to>
      <cdr:x>1</cdr:x>
      <cdr:y>1</cdr:y>
    </cdr:to>
    <cdr:pic>
      <cdr:nvPicPr>
        <cdr:cNvPr id="2" name="chart">
          <a:extLst xmlns:a="http://schemas.openxmlformats.org/drawingml/2006/main">
            <a:ext uri="{FF2B5EF4-FFF2-40B4-BE49-F238E27FC236}">
              <a16:creationId xmlns:a16="http://schemas.microsoft.com/office/drawing/2014/main" id="{232A4018-9CB5-4464-80CB-E6329D7AB6D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86210" y="3911500"/>
          <a:ext cx="1280271" cy="115834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33E9B8BB-0962-47EF-9824-890160D57839}" type="datetimeFigureOut">
              <a:rPr lang="en-US" smtClean="0"/>
              <a:t>9/2/2020</a:t>
            </a:fld>
            <a:endParaRPr lang="en-US"/>
          </a:p>
        </p:txBody>
      </p:sp>
      <p:sp>
        <p:nvSpPr>
          <p:cNvPr id="4" name="Slide Image Placeholder 3"/>
          <p:cNvSpPr>
            <a:spLocks noGrp="1" noRot="1" noChangeAspect="1"/>
          </p:cNvSpPr>
          <p:nvPr>
            <p:ph type="sldImg" idx="2"/>
          </p:nvPr>
        </p:nvSpPr>
        <p:spPr>
          <a:xfrm>
            <a:off x="1433513" y="1171575"/>
            <a:ext cx="4219575"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98049888-C411-4D83-951D-AC0B7280A9B0}" type="slidenum">
              <a:rPr lang="en-US" smtClean="0"/>
              <a:t>‹#›</a:t>
            </a:fld>
            <a:endParaRPr lang="en-US"/>
          </a:p>
        </p:txBody>
      </p:sp>
    </p:spTree>
    <p:extLst>
      <p:ext uri="{BB962C8B-B14F-4D97-AF65-F5344CB8AC3E}">
        <p14:creationId xmlns:p14="http://schemas.microsoft.com/office/powerpoint/2010/main" val="147371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9933FF"/>
                </a:solidFill>
              </a:rPr>
              <a:t>G230-G235 is 2K Heat cure silicone epoxide blend without use of orange epoxy resin.</a:t>
            </a:r>
          </a:p>
          <a:p>
            <a:r>
              <a:rPr lang="en-CA" dirty="0">
                <a:solidFill>
                  <a:srgbClr val="9933FF"/>
                </a:solidFill>
              </a:rPr>
              <a:t>Project Report 1162 Part VIII</a:t>
            </a:r>
          </a:p>
          <a:p>
            <a:endParaRPr lang="en-CA" dirty="0"/>
          </a:p>
        </p:txBody>
      </p:sp>
      <p:sp>
        <p:nvSpPr>
          <p:cNvPr id="4" name="Slide Number Placeholder 3"/>
          <p:cNvSpPr>
            <a:spLocks noGrp="1"/>
          </p:cNvSpPr>
          <p:nvPr>
            <p:ph type="sldNum" sz="quarter" idx="10"/>
          </p:nvPr>
        </p:nvSpPr>
        <p:spPr/>
        <p:txBody>
          <a:bodyPr/>
          <a:lstStyle/>
          <a:p>
            <a:fld id="{412FCE87-AB23-41FF-B51D-A41686A92118}" type="slidenum">
              <a:rPr lang="en-CA" smtClean="0"/>
              <a:t>5</a:t>
            </a:fld>
            <a:endParaRPr lang="en-CA"/>
          </a:p>
        </p:txBody>
      </p:sp>
    </p:spTree>
    <p:extLst>
      <p:ext uri="{BB962C8B-B14F-4D97-AF65-F5344CB8AC3E}">
        <p14:creationId xmlns:p14="http://schemas.microsoft.com/office/powerpoint/2010/main" val="80882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49888-C411-4D83-951D-AC0B7280A9B0}" type="slidenum">
              <a:rPr lang="en-US" smtClean="0"/>
              <a:t>10</a:t>
            </a:fld>
            <a:endParaRPr lang="en-US"/>
          </a:p>
        </p:txBody>
      </p:sp>
    </p:spTree>
    <p:extLst>
      <p:ext uri="{BB962C8B-B14F-4D97-AF65-F5344CB8AC3E}">
        <p14:creationId xmlns:p14="http://schemas.microsoft.com/office/powerpoint/2010/main" val="205119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050" b="1">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8902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503C4-3068-4F0A-83C0-D12840A23007}" type="datetimeFigureOut">
              <a:rPr lang="en-US" smtClean="0"/>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338903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503C4-3068-4F0A-83C0-D12840A23007}" type="datetimeFigureOut">
              <a:rPr lang="en-US" smtClean="0"/>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67700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503C4-3068-4F0A-83C0-D12840A23007}" type="datetimeFigureOut">
              <a:rPr lang="en-US" smtClean="0"/>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256523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normAutofit/>
          </a:bodyPr>
          <a:lstStyle>
            <a:lvl1pPr>
              <a:defRPr sz="4050" b="1">
                <a:latin typeface="+mn-lt"/>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503C4-3068-4F0A-83C0-D12840A23007}" type="datetimeFigureOut">
              <a:rPr lang="en-US" smtClean="0"/>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387561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503C4-3068-4F0A-83C0-D12840A23007}" type="datetimeFigureOut">
              <a:rPr lang="en-US" smtClean="0"/>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259633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lvl1pPr>
              <a:defRPr b="1">
                <a:latin typeface="+mn-lt"/>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503C4-3068-4F0A-83C0-D12840A23007}" type="datetimeFigureOut">
              <a:rPr lang="en-US" smtClean="0"/>
              <a:t>9/2/2020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342398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503C4-3068-4F0A-83C0-D12840A23007}" type="datetimeFigureOut">
              <a:rPr lang="en-US" smtClean="0"/>
              <a:t>9/2/2020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89649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503C4-3068-4F0A-83C0-D12840A23007}" type="datetimeFigureOut">
              <a:rPr lang="en-US" smtClean="0"/>
              <a:t>9/2/2020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4256533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4503C4-3068-4F0A-83C0-D12840A23007}" type="datetimeFigureOut">
              <a:rPr lang="en-US" smtClean="0"/>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77187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4503C4-3068-4F0A-83C0-D12840A23007}" type="datetimeFigureOut">
              <a:rPr lang="en-US" smtClean="0"/>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4EB49-ADC1-4B01-93FC-A04B53EDBEAF}" type="slidenum">
              <a:rPr lang="en-US" smtClean="0"/>
              <a:t>‹#›</a:t>
            </a:fld>
            <a:endParaRPr lang="en-US"/>
          </a:p>
        </p:txBody>
      </p:sp>
    </p:spTree>
    <p:extLst>
      <p:ext uri="{BB962C8B-B14F-4D97-AF65-F5344CB8AC3E}">
        <p14:creationId xmlns:p14="http://schemas.microsoft.com/office/powerpoint/2010/main" val="13087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4503C4-3068-4F0A-83C0-D12840A23007}" type="datetimeFigureOut">
              <a:rPr lang="en-US" smtClean="0"/>
              <a:t>9/2/2020</a:t>
            </a:fld>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94EB49-ADC1-4B01-93FC-A04B53EDBEAF}" type="slidenum">
              <a:rPr lang="en-US" smtClean="0"/>
              <a:t>‹#›</a:t>
            </a:fld>
            <a:endParaRPr lang="en-US"/>
          </a:p>
        </p:txBody>
      </p:sp>
    </p:spTree>
    <p:extLst>
      <p:ext uri="{BB962C8B-B14F-4D97-AF65-F5344CB8AC3E}">
        <p14:creationId xmlns:p14="http://schemas.microsoft.com/office/powerpoint/2010/main" val="2961666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83" rtl="0" eaLnBrk="1" latinLnBrk="0" hangingPunct="1">
        <a:lnSpc>
          <a:spcPct val="90000"/>
        </a:lnSpc>
        <a:spcBef>
          <a:spcPct val="0"/>
        </a:spcBef>
        <a:buNone/>
        <a:defRPr sz="3300" b="1" kern="1200">
          <a:solidFill>
            <a:schemeClr val="tx1"/>
          </a:solidFill>
          <a:latin typeface="+mn-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Tom@siltech.com" TargetMode="External"/><Relationship Id="rId5" Type="http://schemas.openxmlformats.org/officeDocument/2006/relationships/hyperlink" Target="mailto:Robert@siltech.com" TargetMode="External"/><Relationship Id="rId4" Type="http://schemas.openxmlformats.org/officeDocument/2006/relationships/hyperlink" Target="mailto:Steve.Wilkowski@siltech.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6.xml"/><Relationship Id="rId7" Type="http://schemas.openxmlformats.org/officeDocument/2006/relationships/image" Target="../media/image27.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jpeg"/><Relationship Id="rId5" Type="http://schemas.openxmlformats.org/officeDocument/2006/relationships/image" Target="../media/image1.jp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0.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6.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2.emf"/><Relationship Id="rId3" Type="http://schemas.openxmlformats.org/officeDocument/2006/relationships/audio" Target="../media/media8.m4a"/><Relationship Id="rId7" Type="http://schemas.openxmlformats.org/officeDocument/2006/relationships/image" Target="../media/image24.emf"/><Relationship Id="rId12" Type="http://schemas.openxmlformats.org/officeDocument/2006/relationships/oleObject" Target="../embeddings/oleObject4.bin"/><Relationship Id="rId17" Type="http://schemas.openxmlformats.org/officeDocument/2006/relationships/image" Target="../media/image2.png"/><Relationship Id="rId2" Type="http://schemas.microsoft.com/office/2007/relationships/media" Target="../media/media8.m4a"/><Relationship Id="rId16" Type="http://schemas.openxmlformats.org/officeDocument/2006/relationships/image" Target="../media/image23.emf"/><Relationship Id="rId1" Type="http://schemas.openxmlformats.org/officeDocument/2006/relationships/vmlDrawing" Target="../drawings/vmlDrawing1.vml"/><Relationship Id="rId6" Type="http://schemas.openxmlformats.org/officeDocument/2006/relationships/image" Target="../media/image19.emf"/><Relationship Id="rId11" Type="http://schemas.openxmlformats.org/officeDocument/2006/relationships/image" Target="../media/image21.emf"/><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oleObject" Target="../embeddings/oleObject3.bin"/><Relationship Id="rId4" Type="http://schemas.openxmlformats.org/officeDocument/2006/relationships/slideLayout" Target="../slideLayouts/slideLayout6.xml"/><Relationship Id="rId9" Type="http://schemas.openxmlformats.org/officeDocument/2006/relationships/image" Target="../media/image20.emf"/><Relationship Id="rId1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F444-816D-438A-9CB2-A6C3CC250338}"/>
              </a:ext>
            </a:extLst>
          </p:cNvPr>
          <p:cNvSpPr>
            <a:spLocks noGrp="1"/>
          </p:cNvSpPr>
          <p:nvPr>
            <p:ph type="ctrTitle"/>
          </p:nvPr>
        </p:nvSpPr>
        <p:spPr>
          <a:xfrm>
            <a:off x="685800" y="1147446"/>
            <a:ext cx="7772400" cy="1473834"/>
          </a:xfrm>
        </p:spPr>
        <p:txBody>
          <a:bodyPr>
            <a:noAutofit/>
          </a:bodyPr>
          <a:lstStyle/>
          <a:p>
            <a:r>
              <a:rPr lang="en-US" sz="3600" cap="small" dirty="0">
                <a:latin typeface="Arial" panose="020B0604020202020204" pitchFamily="34" charset="0"/>
              </a:rPr>
              <a:t>NOVEL ENERGY CURED MERCAPTO FUNCTIONAL SILICON Q RESIN MATERIALS FOR COATINGS</a:t>
            </a:r>
          </a:p>
        </p:txBody>
      </p:sp>
      <p:sp>
        <p:nvSpPr>
          <p:cNvPr id="3" name="Subtitle 2">
            <a:extLst>
              <a:ext uri="{FF2B5EF4-FFF2-40B4-BE49-F238E27FC236}">
                <a16:creationId xmlns:a16="http://schemas.microsoft.com/office/drawing/2014/main" id="{7F3BB07D-BDB7-4C1A-B547-B1E4ED2D15B6}"/>
              </a:ext>
            </a:extLst>
          </p:cNvPr>
          <p:cNvSpPr>
            <a:spLocks noGrp="1"/>
          </p:cNvSpPr>
          <p:nvPr>
            <p:ph type="subTitle" idx="1"/>
          </p:nvPr>
        </p:nvSpPr>
        <p:spPr>
          <a:xfrm>
            <a:off x="685800" y="2926080"/>
            <a:ext cx="7315200" cy="3505200"/>
          </a:xfrm>
        </p:spPr>
        <p:txBody>
          <a:bodyPr>
            <a:normAutofit fontScale="92500" lnSpcReduction="10000"/>
          </a:bodyPr>
          <a:lstStyle/>
          <a:p>
            <a:r>
              <a:rPr lang="en-US" b="1" u="sng" dirty="0"/>
              <a:t>Tom-Seung Cheung</a:t>
            </a:r>
          </a:p>
          <a:p>
            <a:r>
              <a:rPr lang="en-US" b="1" u="sng" dirty="0"/>
              <a:t>John Grande</a:t>
            </a:r>
          </a:p>
          <a:p>
            <a:r>
              <a:rPr lang="en-US" b="1" u="sng" dirty="0"/>
              <a:t>Yanjun Luo</a:t>
            </a:r>
          </a:p>
          <a:p>
            <a:r>
              <a:rPr lang="en-US" b="1" u="sng" dirty="0"/>
              <a:t> Bob Ruckle</a:t>
            </a:r>
          </a:p>
          <a:p>
            <a:r>
              <a:rPr lang="en-US" b="1" u="sng" dirty="0"/>
              <a:t>Steve Wilkowski</a:t>
            </a:r>
          </a:p>
          <a:p>
            <a:br>
              <a:rPr lang="en-US" dirty="0"/>
            </a:br>
            <a:endParaRPr lang="en-US" dirty="0"/>
          </a:p>
          <a:p>
            <a:r>
              <a:rPr lang="en-US" dirty="0"/>
              <a:t>Siltech Corporation</a:t>
            </a:r>
            <a:br>
              <a:rPr lang="en-US" dirty="0"/>
            </a:br>
            <a:r>
              <a:rPr lang="en-US" dirty="0"/>
              <a:t>Toronto, ON Canada</a:t>
            </a:r>
            <a:br>
              <a:rPr lang="en-US" dirty="0"/>
            </a:br>
            <a:r>
              <a:rPr lang="en-US" dirty="0">
                <a:hlinkClick r:id="rId4"/>
              </a:rPr>
              <a:t>Steve.Wilkowski@siltech.com</a:t>
            </a:r>
            <a:endParaRPr lang="en-US" dirty="0"/>
          </a:p>
          <a:p>
            <a:r>
              <a:rPr lang="en-US" dirty="0"/>
              <a:t> </a:t>
            </a:r>
            <a:r>
              <a:rPr lang="en-US" dirty="0">
                <a:hlinkClick r:id="rId5"/>
              </a:rPr>
              <a:t>Robert@siltech.com</a:t>
            </a:r>
            <a:endParaRPr lang="en-US" dirty="0"/>
          </a:p>
          <a:p>
            <a:r>
              <a:rPr lang="en-US" dirty="0"/>
              <a:t> </a:t>
            </a:r>
            <a:r>
              <a:rPr lang="en-US" dirty="0">
                <a:hlinkClick r:id="rId6"/>
              </a:rPr>
              <a:t>Tom@siltech.com</a:t>
            </a:r>
            <a:r>
              <a:rPr lang="en-US" dirty="0"/>
              <a:t> </a:t>
            </a:r>
          </a:p>
        </p:txBody>
      </p:sp>
      <p:pic>
        <p:nvPicPr>
          <p:cNvPr id="5" name="Picture 4">
            <a:extLst>
              <a:ext uri="{FF2B5EF4-FFF2-40B4-BE49-F238E27FC236}">
                <a16:creationId xmlns:a16="http://schemas.microsoft.com/office/drawing/2014/main" id="{4149C4EC-B696-4457-80C8-2D3153581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7527" y="5501698"/>
            <a:ext cx="1280160" cy="1161288"/>
          </a:xfrm>
          <a:prstGeom prst="rect">
            <a:avLst/>
          </a:prstGeom>
        </p:spPr>
      </p:pic>
      <p:pic>
        <p:nvPicPr>
          <p:cNvPr id="4" name="Recorded Sound">
            <a:hlinkClick r:id="" action="ppaction://media"/>
            <a:extLst>
              <a:ext uri="{FF2B5EF4-FFF2-40B4-BE49-F238E27FC236}">
                <a16:creationId xmlns:a16="http://schemas.microsoft.com/office/drawing/2014/main" id="{87706B3A-1B86-4FB8-BA63-E29DE9E631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1583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BCD7-D539-4588-9E22-857A60C7413E}"/>
              </a:ext>
            </a:extLst>
          </p:cNvPr>
          <p:cNvSpPr>
            <a:spLocks noGrp="1"/>
          </p:cNvSpPr>
          <p:nvPr>
            <p:ph type="title"/>
          </p:nvPr>
        </p:nvSpPr>
        <p:spPr>
          <a:xfrm>
            <a:off x="628650" y="378130"/>
            <a:ext cx="7886700" cy="1325563"/>
          </a:xfrm>
        </p:spPr>
        <p:txBody>
          <a:bodyPr/>
          <a:lstStyle/>
          <a:p>
            <a:r>
              <a:rPr lang="en-US" sz="4400" dirty="0">
                <a:latin typeface="Arial" panose="020B0604020202020204" pitchFamily="34" charset="0"/>
              </a:rPr>
              <a:t>Silicon Nomenclature</a:t>
            </a:r>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43E048F3-B121-4387-9EB8-806A20A80685}"/>
              </a:ext>
            </a:extLst>
          </p:cNvPr>
          <p:cNvPicPr>
            <a:picLocks noChangeAspect="1"/>
          </p:cNvPicPr>
          <p:nvPr/>
        </p:nvPicPr>
        <p:blipFill>
          <a:blip r:embed="rId5"/>
          <a:stretch>
            <a:fillRect/>
          </a:stretch>
        </p:blipFill>
        <p:spPr>
          <a:xfrm>
            <a:off x="824892" y="3324410"/>
            <a:ext cx="2194543" cy="1032111"/>
          </a:xfrm>
          <a:prstGeom prst="rect">
            <a:avLst/>
          </a:prstGeom>
        </p:spPr>
      </p:pic>
      <p:pic>
        <p:nvPicPr>
          <p:cNvPr id="10" name="Picture 9">
            <a:extLst>
              <a:ext uri="{FF2B5EF4-FFF2-40B4-BE49-F238E27FC236}">
                <a16:creationId xmlns:a16="http://schemas.microsoft.com/office/drawing/2014/main" id="{8D14766E-DF9D-4BD3-A4CE-E9398F5B066B}"/>
              </a:ext>
            </a:extLst>
          </p:cNvPr>
          <p:cNvPicPr>
            <a:picLocks noChangeAspect="1"/>
          </p:cNvPicPr>
          <p:nvPr/>
        </p:nvPicPr>
        <p:blipFill>
          <a:blip r:embed="rId6"/>
          <a:stretch>
            <a:fillRect/>
          </a:stretch>
        </p:blipFill>
        <p:spPr>
          <a:xfrm>
            <a:off x="1046554" y="1589757"/>
            <a:ext cx="1751221" cy="1069294"/>
          </a:xfrm>
          <a:prstGeom prst="rect">
            <a:avLst/>
          </a:prstGeom>
        </p:spPr>
      </p:pic>
      <p:pic>
        <p:nvPicPr>
          <p:cNvPr id="11" name="Picture 10">
            <a:extLst>
              <a:ext uri="{FF2B5EF4-FFF2-40B4-BE49-F238E27FC236}">
                <a16:creationId xmlns:a16="http://schemas.microsoft.com/office/drawing/2014/main" id="{140FABA4-FE3F-45CF-A9DA-01B657E85B02}"/>
              </a:ext>
            </a:extLst>
          </p:cNvPr>
          <p:cNvPicPr>
            <a:picLocks noChangeAspect="1"/>
          </p:cNvPicPr>
          <p:nvPr/>
        </p:nvPicPr>
        <p:blipFill>
          <a:blip r:embed="rId7"/>
          <a:stretch>
            <a:fillRect/>
          </a:stretch>
        </p:blipFill>
        <p:spPr>
          <a:xfrm>
            <a:off x="4862277" y="1524617"/>
            <a:ext cx="1962232" cy="1199574"/>
          </a:xfrm>
          <a:prstGeom prst="rect">
            <a:avLst/>
          </a:prstGeom>
        </p:spPr>
      </p:pic>
      <p:pic>
        <p:nvPicPr>
          <p:cNvPr id="12" name="Picture 11">
            <a:extLst>
              <a:ext uri="{FF2B5EF4-FFF2-40B4-BE49-F238E27FC236}">
                <a16:creationId xmlns:a16="http://schemas.microsoft.com/office/drawing/2014/main" id="{07A34EC2-3EE0-4891-B102-136CD9EBF372}"/>
              </a:ext>
            </a:extLst>
          </p:cNvPr>
          <p:cNvPicPr>
            <a:picLocks noChangeAspect="1"/>
          </p:cNvPicPr>
          <p:nvPr/>
        </p:nvPicPr>
        <p:blipFill>
          <a:blip r:embed="rId8"/>
          <a:stretch>
            <a:fillRect/>
          </a:stretch>
        </p:blipFill>
        <p:spPr>
          <a:xfrm>
            <a:off x="5212825" y="4211605"/>
            <a:ext cx="1862493" cy="1325563"/>
          </a:xfrm>
          <a:prstGeom prst="rect">
            <a:avLst/>
          </a:prstGeom>
        </p:spPr>
      </p:pic>
      <p:sp>
        <p:nvSpPr>
          <p:cNvPr id="13" name="TextBox 12">
            <a:extLst>
              <a:ext uri="{FF2B5EF4-FFF2-40B4-BE49-F238E27FC236}">
                <a16:creationId xmlns:a16="http://schemas.microsoft.com/office/drawing/2014/main" id="{48539F80-0FAB-4634-ADCE-8EA46A7A1729}"/>
              </a:ext>
            </a:extLst>
          </p:cNvPr>
          <p:cNvSpPr txBox="1"/>
          <p:nvPr/>
        </p:nvSpPr>
        <p:spPr>
          <a:xfrm>
            <a:off x="2102424" y="2355436"/>
            <a:ext cx="150554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M group</a:t>
            </a:r>
          </a:p>
        </p:txBody>
      </p:sp>
      <p:sp>
        <p:nvSpPr>
          <p:cNvPr id="14" name="TextBox 13">
            <a:extLst>
              <a:ext uri="{FF2B5EF4-FFF2-40B4-BE49-F238E27FC236}">
                <a16:creationId xmlns:a16="http://schemas.microsoft.com/office/drawing/2014/main" id="{521C3E12-491B-403D-9109-BF238FBFBE16}"/>
              </a:ext>
            </a:extLst>
          </p:cNvPr>
          <p:cNvSpPr txBox="1"/>
          <p:nvPr/>
        </p:nvSpPr>
        <p:spPr>
          <a:xfrm>
            <a:off x="1954905" y="4094911"/>
            <a:ext cx="18005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 group</a:t>
            </a:r>
          </a:p>
        </p:txBody>
      </p:sp>
      <p:sp>
        <p:nvSpPr>
          <p:cNvPr id="15" name="TextBox 14">
            <a:extLst>
              <a:ext uri="{FF2B5EF4-FFF2-40B4-BE49-F238E27FC236}">
                <a16:creationId xmlns:a16="http://schemas.microsoft.com/office/drawing/2014/main" id="{DEF10885-8446-4B2C-90EE-FBDCEF3851D8}"/>
              </a:ext>
            </a:extLst>
          </p:cNvPr>
          <p:cNvSpPr txBox="1"/>
          <p:nvPr/>
        </p:nvSpPr>
        <p:spPr>
          <a:xfrm>
            <a:off x="440311" y="5252697"/>
            <a:ext cx="3324225" cy="954107"/>
          </a:xfrm>
          <a:prstGeom prst="rect">
            <a:avLst/>
          </a:prstGeom>
          <a:noFill/>
        </p:spPr>
        <p:txBody>
          <a:bodyPr wrap="square" rtlCol="0">
            <a:spAutoFit/>
          </a:bodyPr>
          <a:lstStyle/>
          <a:p>
            <a:r>
              <a:rPr lang="en-US" sz="2800" dirty="0" err="1">
                <a:solidFill>
                  <a:schemeClr val="accent4"/>
                </a:solidFill>
                <a:latin typeface="Arial" panose="020B0604020202020204" pitchFamily="34" charset="0"/>
                <a:cs typeface="Arial" panose="020B0604020202020204" pitchFamily="34" charset="0"/>
              </a:rPr>
              <a:t>MD</a:t>
            </a:r>
            <a:r>
              <a:rPr lang="en-US" sz="2800" baseline="-25000" dirty="0" err="1">
                <a:solidFill>
                  <a:schemeClr val="accent4"/>
                </a:solidFill>
                <a:latin typeface="Arial" panose="020B0604020202020204" pitchFamily="34" charset="0"/>
                <a:cs typeface="Arial" panose="020B0604020202020204" pitchFamily="34" charset="0"/>
              </a:rPr>
              <a:t>x</a:t>
            </a:r>
            <a:r>
              <a:rPr lang="en-US" sz="2800" dirty="0" err="1">
                <a:solidFill>
                  <a:schemeClr val="accent4"/>
                </a:solidFill>
                <a:latin typeface="Arial" panose="020B0604020202020204" pitchFamily="34" charset="0"/>
                <a:cs typeface="Arial" panose="020B0604020202020204" pitchFamily="34" charset="0"/>
              </a:rPr>
              <a:t>M</a:t>
            </a:r>
            <a:r>
              <a:rPr lang="en-US" sz="2800" dirty="0">
                <a:solidFill>
                  <a:schemeClr val="accent4"/>
                </a:solidFill>
                <a:latin typeface="Arial" panose="020B0604020202020204" pitchFamily="34" charset="0"/>
                <a:cs typeface="Arial" panose="020B0604020202020204" pitchFamily="34" charset="0"/>
              </a:rPr>
              <a:t> is silicone oil </a:t>
            </a:r>
          </a:p>
          <a:p>
            <a:r>
              <a:rPr lang="en-US" sz="2800" dirty="0">
                <a:solidFill>
                  <a:schemeClr val="accent4"/>
                </a:solidFill>
                <a:latin typeface="Arial" panose="020B0604020202020204" pitchFamily="34" charset="0"/>
                <a:cs typeface="Arial" panose="020B0604020202020204" pitchFamily="34" charset="0"/>
              </a:rPr>
              <a:t>- PDMS</a:t>
            </a:r>
          </a:p>
        </p:txBody>
      </p:sp>
      <p:sp>
        <p:nvSpPr>
          <p:cNvPr id="16" name="TextBox 15">
            <a:extLst>
              <a:ext uri="{FF2B5EF4-FFF2-40B4-BE49-F238E27FC236}">
                <a16:creationId xmlns:a16="http://schemas.microsoft.com/office/drawing/2014/main" id="{0BE16C39-83B8-4B7C-AF6B-F4875F64A7FD}"/>
              </a:ext>
            </a:extLst>
          </p:cNvPr>
          <p:cNvSpPr txBox="1"/>
          <p:nvPr/>
        </p:nvSpPr>
        <p:spPr>
          <a:xfrm>
            <a:off x="6026180" y="2326960"/>
            <a:ext cx="141891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 group</a:t>
            </a:r>
          </a:p>
        </p:txBody>
      </p:sp>
      <p:sp>
        <p:nvSpPr>
          <p:cNvPr id="17" name="TextBox 16">
            <a:extLst>
              <a:ext uri="{FF2B5EF4-FFF2-40B4-BE49-F238E27FC236}">
                <a16:creationId xmlns:a16="http://schemas.microsoft.com/office/drawing/2014/main" id="{505CC6B8-6879-41F4-A95B-34DC6BB542EE}"/>
              </a:ext>
            </a:extLst>
          </p:cNvPr>
          <p:cNvSpPr txBox="1"/>
          <p:nvPr/>
        </p:nvSpPr>
        <p:spPr>
          <a:xfrm>
            <a:off x="4013330" y="2968513"/>
            <a:ext cx="5444614" cy="523220"/>
          </a:xfrm>
          <a:prstGeom prst="rect">
            <a:avLst/>
          </a:prstGeom>
          <a:noFill/>
        </p:spPr>
        <p:txBody>
          <a:bodyPr wrap="square" rtlCol="0">
            <a:spAutoFit/>
          </a:bodyPr>
          <a:lstStyle/>
          <a:p>
            <a:r>
              <a:rPr lang="en-US" sz="2800" dirty="0" err="1">
                <a:solidFill>
                  <a:schemeClr val="accent4"/>
                </a:solidFill>
                <a:latin typeface="Arial" panose="020B0604020202020204" pitchFamily="34" charset="0"/>
                <a:cs typeface="Arial" panose="020B0604020202020204" pitchFamily="34" charset="0"/>
              </a:rPr>
              <a:t>Trialkoxy</a:t>
            </a:r>
            <a:r>
              <a:rPr lang="en-US" sz="2800" dirty="0">
                <a:solidFill>
                  <a:schemeClr val="accent4"/>
                </a:solidFill>
                <a:latin typeface="Arial" panose="020B0604020202020204" pitchFamily="34" charset="0"/>
                <a:cs typeface="Arial" panose="020B0604020202020204" pitchFamily="34" charset="0"/>
              </a:rPr>
              <a:t> silanes are T groups</a:t>
            </a:r>
          </a:p>
        </p:txBody>
      </p:sp>
      <p:sp>
        <p:nvSpPr>
          <p:cNvPr id="18" name="TextBox 17">
            <a:extLst>
              <a:ext uri="{FF2B5EF4-FFF2-40B4-BE49-F238E27FC236}">
                <a16:creationId xmlns:a16="http://schemas.microsoft.com/office/drawing/2014/main" id="{DAEDB9B9-E004-4033-B061-6F41BB45B65C}"/>
              </a:ext>
            </a:extLst>
          </p:cNvPr>
          <p:cNvSpPr txBox="1"/>
          <p:nvPr/>
        </p:nvSpPr>
        <p:spPr>
          <a:xfrm>
            <a:off x="6412262" y="5252697"/>
            <a:ext cx="18005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 group</a:t>
            </a:r>
          </a:p>
        </p:txBody>
      </p:sp>
      <p:pic>
        <p:nvPicPr>
          <p:cNvPr id="4" name="Recorded Sound">
            <a:hlinkClick r:id="" action="ppaction://media"/>
            <a:extLst>
              <a:ext uri="{FF2B5EF4-FFF2-40B4-BE49-F238E27FC236}">
                <a16:creationId xmlns:a16="http://schemas.microsoft.com/office/drawing/2014/main" id="{730213A3-15A9-47AD-AAA1-66F094D085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84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D295-CF60-4CC7-A2CA-EC127C4E4472}"/>
              </a:ext>
            </a:extLst>
          </p:cNvPr>
          <p:cNvSpPr>
            <a:spLocks noGrp="1"/>
          </p:cNvSpPr>
          <p:nvPr>
            <p:ph type="title"/>
          </p:nvPr>
        </p:nvSpPr>
        <p:spPr/>
        <p:txBody>
          <a:bodyPr/>
          <a:lstStyle/>
          <a:p>
            <a:r>
              <a:rPr lang="en-US" dirty="0"/>
              <a:t>Systems used for coating testing</a:t>
            </a:r>
          </a:p>
        </p:txBody>
      </p:sp>
      <p:graphicFrame>
        <p:nvGraphicFramePr>
          <p:cNvPr id="3" name="Table 2">
            <a:extLst>
              <a:ext uri="{FF2B5EF4-FFF2-40B4-BE49-F238E27FC236}">
                <a16:creationId xmlns:a16="http://schemas.microsoft.com/office/drawing/2014/main" id="{ECEE63C9-74E8-4676-8105-2E4E76C00810}"/>
              </a:ext>
            </a:extLst>
          </p:cNvPr>
          <p:cNvGraphicFramePr>
            <a:graphicFrameLocks noGrp="1"/>
          </p:cNvGraphicFramePr>
          <p:nvPr>
            <p:extLst>
              <p:ext uri="{D42A27DB-BD31-4B8C-83A1-F6EECF244321}">
                <p14:modId xmlns:p14="http://schemas.microsoft.com/office/powerpoint/2010/main" val="2838877025"/>
              </p:ext>
            </p:extLst>
          </p:nvPr>
        </p:nvGraphicFramePr>
        <p:xfrm>
          <a:off x="371475" y="1795467"/>
          <a:ext cx="8401050" cy="4530081"/>
        </p:xfrm>
        <a:graphic>
          <a:graphicData uri="http://schemas.openxmlformats.org/drawingml/2006/table">
            <a:tbl>
              <a:tblPr firstRow="1" firstCol="1" bandRow="1"/>
              <a:tblGrid>
                <a:gridCol w="2847977">
                  <a:extLst>
                    <a:ext uri="{9D8B030D-6E8A-4147-A177-3AD203B41FA5}">
                      <a16:colId xmlns:a16="http://schemas.microsoft.com/office/drawing/2014/main" val="2576794329"/>
                    </a:ext>
                  </a:extLst>
                </a:gridCol>
                <a:gridCol w="1609140">
                  <a:extLst>
                    <a:ext uri="{9D8B030D-6E8A-4147-A177-3AD203B41FA5}">
                      <a16:colId xmlns:a16="http://schemas.microsoft.com/office/drawing/2014/main" val="1040543141"/>
                    </a:ext>
                  </a:extLst>
                </a:gridCol>
                <a:gridCol w="2957757">
                  <a:extLst>
                    <a:ext uri="{9D8B030D-6E8A-4147-A177-3AD203B41FA5}">
                      <a16:colId xmlns:a16="http://schemas.microsoft.com/office/drawing/2014/main" val="1509977944"/>
                    </a:ext>
                  </a:extLst>
                </a:gridCol>
                <a:gridCol w="986176">
                  <a:extLst>
                    <a:ext uri="{9D8B030D-6E8A-4147-A177-3AD203B41FA5}">
                      <a16:colId xmlns:a16="http://schemas.microsoft.com/office/drawing/2014/main" val="760570374"/>
                    </a:ext>
                  </a:extLst>
                </a:gridCol>
              </a:tblGrid>
              <a:tr h="284480">
                <a:tc>
                  <a:txBody>
                    <a:bodyPr/>
                    <a:lstStyle/>
                    <a:p>
                      <a:pPr marL="0" marR="0">
                        <a:spcBef>
                          <a:spcPts val="460"/>
                        </a:spcBef>
                        <a:spcAft>
                          <a:spcPts val="225"/>
                        </a:spcAft>
                      </a:pPr>
                      <a:r>
                        <a:rPr lang="en-US" sz="2000" b="1" dirty="0">
                          <a:effectLst/>
                          <a:latin typeface="Times New Roman" panose="02020603050405020304" pitchFamily="18" charset="0"/>
                          <a:ea typeface="SimSun" panose="02010600030101010101" pitchFamily="2" charset="-122"/>
                          <a:cs typeface="Times New Roman" panose="02020603050405020304" pitchFamily="18" charset="0"/>
                        </a:rPr>
                        <a:t>Categories</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b="1">
                          <a:effectLst/>
                          <a:latin typeface="Times New Roman" panose="02020603050405020304" pitchFamily="18" charset="0"/>
                          <a:ea typeface="SimSun" panose="02010600030101010101" pitchFamily="2" charset="-122"/>
                          <a:cs typeface="Times New Roman" panose="02020603050405020304" pitchFamily="18" charset="0"/>
                        </a:rPr>
                        <a:t>Sample Name</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b="1">
                          <a:effectLst/>
                          <a:latin typeface="Times New Roman" panose="02020603050405020304" pitchFamily="18" charset="0"/>
                          <a:ea typeface="SimSun" panose="02010600030101010101" pitchFamily="2" charset="-122"/>
                          <a:cs typeface="Times New Roman" panose="02020603050405020304" pitchFamily="18" charset="0"/>
                        </a:rPr>
                        <a:t>Description</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b="1" dirty="0">
                          <a:effectLst/>
                          <a:latin typeface="Times New Roman" panose="02020603050405020304" pitchFamily="18" charset="0"/>
                          <a:ea typeface="SimSun" panose="02010600030101010101" pitchFamily="2" charset="-122"/>
                          <a:cs typeface="Times New Roman" panose="02020603050405020304" pitchFamily="18" charset="0"/>
                        </a:rPr>
                        <a:t>Curing</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269743"/>
                  </a:ext>
                </a:extLst>
              </a:tr>
              <a:tr h="652458">
                <a:tc rowSpan="3">
                  <a:txBody>
                    <a:bodyPr/>
                    <a:lstStyle/>
                    <a:p>
                      <a:pPr marL="0" marR="0">
                        <a:spcBef>
                          <a:spcPts val="460"/>
                        </a:spcBef>
                        <a:spcAft>
                          <a:spcPts val="225"/>
                        </a:spcAft>
                      </a:pPr>
                      <a:r>
                        <a:rPr lang="en-US" sz="28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Experimental Mercaptosilicone formulations</a:t>
                      </a:r>
                      <a:endParaRPr lang="en-US" sz="18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C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YL5-2A</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Highest Q content</a:t>
                      </a:r>
                      <a:endParaRPr lang="en-US" sz="14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a:effectLst/>
                          <a:latin typeface="Times New Roman" panose="02020603050405020304" pitchFamily="18" charset="0"/>
                          <a:ea typeface="SimSun" panose="02010600030101010101" pitchFamily="2" charset="-122"/>
                          <a:cs typeface="Times New Roman" panose="02020603050405020304" pitchFamily="18" charset="0"/>
                        </a:rPr>
                        <a:t>UV cure</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29728"/>
                  </a:ext>
                </a:extLst>
              </a:tr>
              <a:tr h="646743">
                <a:tc vMerge="1">
                  <a:txBody>
                    <a:bodyPr/>
                    <a:lstStyle/>
                    <a:p>
                      <a:endParaRPr lang="en-US"/>
                    </a:p>
                  </a:txBody>
                  <a:tcPr/>
                </a:tc>
                <a:tc>
                  <a:txBody>
                    <a:bodyPr/>
                    <a:lstStyle/>
                    <a:p>
                      <a:pPr marL="0" marR="0">
                        <a:spcBef>
                          <a:spcPts val="460"/>
                        </a:spcBef>
                        <a:spcAft>
                          <a:spcPts val="225"/>
                        </a:spcAft>
                      </a:pPr>
                      <a:r>
                        <a:rPr lang="en-C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YL5-2B</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Lower Q with higher T </a:t>
                      </a:r>
                      <a:endParaRPr lang="en-US" sz="14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a:effectLst/>
                          <a:latin typeface="Times New Roman" panose="02020603050405020304" pitchFamily="18" charset="0"/>
                          <a:ea typeface="SimSun" panose="02010600030101010101" pitchFamily="2" charset="-122"/>
                          <a:cs typeface="Times New Roman" panose="02020603050405020304" pitchFamily="18" charset="0"/>
                        </a:rPr>
                        <a:t>UV cure</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989415"/>
                  </a:ext>
                </a:extLst>
              </a:tr>
              <a:tr h="568960">
                <a:tc vMerge="1">
                  <a:txBody>
                    <a:bodyPr/>
                    <a:lstStyle/>
                    <a:p>
                      <a:endParaRPr lang="en-US"/>
                    </a:p>
                  </a:txBody>
                  <a:tcPr/>
                </a:tc>
                <a:tc>
                  <a:txBody>
                    <a:bodyPr/>
                    <a:lstStyle/>
                    <a:p>
                      <a:pPr marL="0" marR="0">
                        <a:spcBef>
                          <a:spcPts val="460"/>
                        </a:spcBef>
                        <a:spcAft>
                          <a:spcPts val="225"/>
                        </a:spcAft>
                      </a:pPr>
                      <a:r>
                        <a:rPr lang="en-C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YL5-3A</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solidFill>
                            <a:srgbClr val="0070C0"/>
                          </a:solidFill>
                          <a:effectLst/>
                          <a:latin typeface="Times New Roman" panose="02020603050405020304" pitchFamily="18" charset="0"/>
                          <a:ea typeface="SimSun" panose="02010600030101010101" pitchFamily="2" charset="-122"/>
                        </a:rPr>
                        <a:t>Highest T content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a:effectLst/>
                          <a:latin typeface="Times New Roman" panose="02020603050405020304" pitchFamily="18" charset="0"/>
                          <a:ea typeface="SimSun" panose="02010600030101010101" pitchFamily="2" charset="-122"/>
                          <a:cs typeface="Times New Roman" panose="02020603050405020304" pitchFamily="18" charset="0"/>
                        </a:rPr>
                        <a:t>UV cure</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743141"/>
                  </a:ext>
                </a:extLst>
              </a:tr>
              <a:tr h="284480">
                <a:tc rowSpan="4">
                  <a:txBody>
                    <a:bodyPr/>
                    <a:lstStyle/>
                    <a:p>
                      <a:pPr marL="0" marR="0">
                        <a:spcBef>
                          <a:spcPts val="460"/>
                        </a:spcBef>
                        <a:spcAft>
                          <a:spcPts val="225"/>
                        </a:spcAft>
                      </a:pPr>
                      <a:endParaRPr lang="en-US" sz="32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460"/>
                        </a:spcBef>
                        <a:spcAft>
                          <a:spcPts val="225"/>
                        </a:spcAft>
                      </a:pPr>
                      <a:r>
                        <a:rPr lang="en-US" sz="28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Controls</a:t>
                      </a:r>
                      <a:endParaRPr lang="en-US" sz="18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C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YL5-3B</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Silicone Acrylate System</a:t>
                      </a:r>
                      <a:endParaRPr lang="en-US" sz="14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UV cure</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709936"/>
                  </a:ext>
                </a:extLst>
              </a:tr>
              <a:tr h="568960">
                <a:tc vMerge="1">
                  <a:txBody>
                    <a:bodyPr/>
                    <a:lstStyle/>
                    <a:p>
                      <a:endParaRPr lang="en-US"/>
                    </a:p>
                  </a:txBody>
                  <a:tcPr/>
                </a:tc>
                <a:tc>
                  <a:txBody>
                    <a:bodyPr/>
                    <a:lstStyle/>
                    <a:p>
                      <a:pPr marL="0" marR="0">
                        <a:spcBef>
                          <a:spcPts val="460"/>
                        </a:spcBef>
                        <a:spcAft>
                          <a:spcPts val="225"/>
                        </a:spcAft>
                      </a:pPr>
                      <a:r>
                        <a:rPr lang="en-C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YL5-4B</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18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VQT/HQ 2 part LSR</a:t>
                      </a:r>
                      <a:endParaRPr lang="en-US" sz="14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a:effectLst/>
                          <a:latin typeface="Times New Roman" panose="02020603050405020304" pitchFamily="18" charset="0"/>
                          <a:ea typeface="SimSun" panose="02010600030101010101" pitchFamily="2" charset="-122"/>
                          <a:cs typeface="Times New Roman" panose="02020603050405020304" pitchFamily="18" charset="0"/>
                        </a:rPr>
                        <a:t>Heat cure</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74198"/>
                  </a:ext>
                </a:extLst>
              </a:tr>
              <a:tr h="568960">
                <a:tc vMerge="1">
                  <a:txBody>
                    <a:bodyPr/>
                    <a:lstStyle/>
                    <a:p>
                      <a:endParaRPr lang="en-US"/>
                    </a:p>
                  </a:txBody>
                  <a:tcPr/>
                </a:tc>
                <a:tc>
                  <a:txBody>
                    <a:bodyPr/>
                    <a:lstStyle/>
                    <a:p>
                      <a:pPr marL="0" marR="0">
                        <a:spcBef>
                          <a:spcPts val="460"/>
                        </a:spcBef>
                        <a:spcAft>
                          <a:spcPts val="225"/>
                        </a:spcAft>
                      </a:pPr>
                      <a:r>
                        <a:rPr lang="en-C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YL5-4C</a:t>
                      </a:r>
                      <a:endParaRPr lang="en-US" sz="14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VQ/</a:t>
                      </a:r>
                      <a:r>
                        <a:rPr lang="en-US" sz="20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SiH</a:t>
                      </a: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 part LSR with adhesion promoter</a:t>
                      </a:r>
                      <a:endParaRPr lang="en-US" sz="1400" dirty="0">
                        <a:solidFill>
                          <a:srgbClr val="0070C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Heat cure</a:t>
                      </a:r>
                      <a:endParaRPr lang="en-US" sz="14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965760"/>
                  </a:ext>
                </a:extLst>
              </a:tr>
              <a:tr h="39057">
                <a:tc vMerge="1">
                  <a:txBody>
                    <a:bodyPr/>
                    <a:lstStyle/>
                    <a:p>
                      <a:endParaRPr lang="en-US"/>
                    </a:p>
                  </a:txBody>
                  <a:tcPr/>
                </a:tc>
                <a:tc>
                  <a:txBody>
                    <a:bodyPr/>
                    <a:lstStyle/>
                    <a:p>
                      <a:pPr marL="0" marR="0">
                        <a:spcBef>
                          <a:spcPts val="460"/>
                        </a:spcBef>
                        <a:spcAft>
                          <a:spcPts val="225"/>
                        </a:spcAft>
                      </a:pPr>
                      <a:r>
                        <a:rPr lang="en-US" sz="10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0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0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460"/>
                        </a:spcBef>
                        <a:spcAft>
                          <a:spcPts val="225"/>
                        </a:spcAft>
                      </a:pPr>
                      <a:r>
                        <a:rPr lang="en-US" sz="1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0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234587"/>
                  </a:ext>
                </a:extLst>
              </a:tr>
            </a:tbl>
          </a:graphicData>
        </a:graphic>
      </p:graphicFrame>
      <p:pic>
        <p:nvPicPr>
          <p:cNvPr id="4" name="Recorded Sound">
            <a:hlinkClick r:id="" action="ppaction://media"/>
            <a:extLst>
              <a:ext uri="{FF2B5EF4-FFF2-40B4-BE49-F238E27FC236}">
                <a16:creationId xmlns:a16="http://schemas.microsoft.com/office/drawing/2014/main" id="{FE93ED2C-7AE6-446B-83F0-609BBBCD0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887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26-DCFB-4DCA-BAB0-33E45F720A7F}"/>
              </a:ext>
            </a:extLst>
          </p:cNvPr>
          <p:cNvSpPr>
            <a:spLocks noGrp="1"/>
          </p:cNvSpPr>
          <p:nvPr>
            <p:ph type="title"/>
          </p:nvPr>
        </p:nvSpPr>
        <p:spPr/>
        <p:txBody>
          <a:bodyPr>
            <a:normAutofit/>
          </a:bodyPr>
          <a:lstStyle/>
          <a:p>
            <a:r>
              <a:rPr lang="en-US" sz="4400" dirty="0">
                <a:latin typeface="Arial" panose="020B0604020202020204" pitchFamily="34" charset="0"/>
              </a:rPr>
              <a:t>Experimental</a:t>
            </a:r>
          </a:p>
        </p:txBody>
      </p:sp>
      <p:sp>
        <p:nvSpPr>
          <p:cNvPr id="3" name="Content Placeholder 2">
            <a:extLst>
              <a:ext uri="{FF2B5EF4-FFF2-40B4-BE49-F238E27FC236}">
                <a16:creationId xmlns:a16="http://schemas.microsoft.com/office/drawing/2014/main" id="{75F8A750-ADEB-4FAE-A846-04475C3BAF4E}"/>
              </a:ext>
            </a:extLst>
          </p:cNvPr>
          <p:cNvSpPr>
            <a:spLocks noGrp="1"/>
          </p:cNvSpPr>
          <p:nvPr>
            <p:ph idx="1"/>
          </p:nvPr>
        </p:nvSpPr>
        <p:spPr/>
        <p:txBody>
          <a:bodyPr>
            <a:normAutofit fontScale="70000" lnSpcReduction="20000"/>
          </a:bodyPr>
          <a:lstStyle/>
          <a:p>
            <a:pPr marL="0" marR="0">
              <a:spcBef>
                <a:spcPts val="460"/>
              </a:spcBef>
              <a:spcAft>
                <a:spcPts val="225"/>
              </a:spcAft>
            </a:pPr>
            <a:r>
              <a:rPr lang="en-US" sz="3200" dirty="0">
                <a:latin typeface="Arial" panose="020B0604020202020204" pitchFamily="34" charset="0"/>
                <a:cs typeface="Arial" panose="020B0604020202020204" pitchFamily="34" charset="0"/>
              </a:rPr>
              <a:t> </a:t>
            </a:r>
            <a:r>
              <a:rPr lang="en-US" sz="3200" b="1" dirty="0">
                <a:effectLst/>
                <a:latin typeface="Times New Roman" panose="02020603050405020304" pitchFamily="18" charset="0"/>
                <a:ea typeface="SimSun" panose="02010600030101010101" pitchFamily="2" charset="-122"/>
                <a:cs typeface="Times New Roman" panose="02020603050405020304" pitchFamily="18" charset="0"/>
              </a:rPr>
              <a:t>Shore A Hardness </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Shore A Hardness is measured by holding vertically with the point of the indenter at least 12mm from any edge of the specimen. Obtain the maximum reading from the durometer.</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endParaRPr>
          </a:p>
          <a:p>
            <a:pPr marL="0" marR="0">
              <a:spcBef>
                <a:spcPts val="460"/>
              </a:spcBef>
              <a:spcAft>
                <a:spcPts val="225"/>
              </a:spcAft>
            </a:pPr>
            <a:r>
              <a:rPr lang="en-US" sz="3200" b="1" dirty="0">
                <a:effectLst/>
                <a:latin typeface="Times New Roman" panose="02020603050405020304" pitchFamily="18" charset="0"/>
                <a:ea typeface="SimSun" panose="02010600030101010101" pitchFamily="2" charset="-122"/>
                <a:cs typeface="Times New Roman" panose="02020603050405020304" pitchFamily="18" charset="0"/>
              </a:rPr>
              <a:t>Tensile, Tear strength, Elongation </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Cure sample in a 6x6 mold and cut it with ASTM D412 type C and ASTM D624 type C dies. </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endParaRPr>
          </a:p>
          <a:p>
            <a:pPr marL="0" marR="0">
              <a:spcBef>
                <a:spcPts val="460"/>
              </a:spcBef>
              <a:spcAft>
                <a:spcPts val="225"/>
              </a:spcAft>
            </a:pPr>
            <a:r>
              <a:rPr lang="en-US" sz="3200" b="1" dirty="0">
                <a:effectLst/>
                <a:latin typeface="Times New Roman" panose="02020603050405020304" pitchFamily="18" charset="0"/>
                <a:ea typeface="SimSun" panose="02010600030101010101" pitchFamily="2" charset="-122"/>
                <a:cs typeface="Times New Roman" panose="02020603050405020304" pitchFamily="18" charset="0"/>
              </a:rPr>
              <a:t>Impact Resistance </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The impact tester is similar to ASTM D2794 – Universal Impact Test Method for Paints and coatings. The coating is applied to an aluminum panel </a:t>
            </a:r>
            <a:endParaRPr lang="en-US" sz="2000" dirty="0">
              <a:effectLst/>
              <a:latin typeface="Times New Roman" panose="02020603050405020304" pitchFamily="18" charset="0"/>
              <a:ea typeface="SimSun" panose="02010600030101010101" pitchFamily="2" charset="-122"/>
            </a:endParaRPr>
          </a:p>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endParaRPr>
          </a:p>
          <a:p>
            <a:pPr marL="0" indent="0">
              <a:buNone/>
            </a:pPr>
            <a:endParaRPr lang="en-US" sz="32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A07919FB-7FBA-4BE0-A186-D4FAF34D0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386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26-DCFB-4DCA-BAB0-33E45F720A7F}"/>
              </a:ext>
            </a:extLst>
          </p:cNvPr>
          <p:cNvSpPr>
            <a:spLocks noGrp="1"/>
          </p:cNvSpPr>
          <p:nvPr>
            <p:ph type="title"/>
          </p:nvPr>
        </p:nvSpPr>
        <p:spPr/>
        <p:txBody>
          <a:bodyPr>
            <a:normAutofit/>
          </a:bodyPr>
          <a:lstStyle/>
          <a:p>
            <a:r>
              <a:rPr lang="en-US" sz="4400" dirty="0">
                <a:latin typeface="Arial" panose="020B0604020202020204" pitchFamily="34" charset="0"/>
              </a:rPr>
              <a:t>Experimental</a:t>
            </a:r>
          </a:p>
        </p:txBody>
      </p:sp>
      <p:sp>
        <p:nvSpPr>
          <p:cNvPr id="3" name="Content Placeholder 2">
            <a:extLst>
              <a:ext uri="{FF2B5EF4-FFF2-40B4-BE49-F238E27FC236}">
                <a16:creationId xmlns:a16="http://schemas.microsoft.com/office/drawing/2014/main" id="{75F8A750-ADEB-4FAE-A846-04475C3BAF4E}"/>
              </a:ext>
            </a:extLst>
          </p:cNvPr>
          <p:cNvSpPr>
            <a:spLocks noGrp="1"/>
          </p:cNvSpPr>
          <p:nvPr>
            <p:ph idx="1"/>
          </p:nvPr>
        </p:nvSpPr>
        <p:spPr>
          <a:xfrm>
            <a:off x="628650" y="1454150"/>
            <a:ext cx="7886700" cy="4351338"/>
          </a:xfrm>
        </p:spPr>
        <p:txBody>
          <a:bodyPr>
            <a:normAutofit fontScale="92500" lnSpcReduction="20000"/>
          </a:bodyPr>
          <a:lstStyle/>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endParaRPr>
          </a:p>
          <a:p>
            <a:pPr marL="0" marR="0">
              <a:lnSpc>
                <a:spcPct val="107000"/>
              </a:lnSpc>
              <a:spcBef>
                <a:spcPts val="460"/>
              </a:spcBef>
              <a:spcAft>
                <a:spcPts val="225"/>
              </a:spcAf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Abrasion Resistance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Abrasion resistance is measured using Sutherland 2000 Ink Rub Tester - </a:t>
            </a:r>
            <a:r>
              <a:rPr lang="en-CA" sz="2400" dirty="0">
                <a:effectLst/>
                <a:latin typeface="Times New Roman" panose="02020603050405020304" pitchFamily="18" charset="0"/>
                <a:ea typeface="SimSun" panose="02010600030101010101" pitchFamily="2" charset="-122"/>
                <a:cs typeface="Times New Roman" panose="02020603050405020304" pitchFamily="18" charset="0"/>
              </a:rPr>
              <a:t>Dry Rub method.</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The rating is obtained by comparing surface defects of all panels visually against the control. 10 is the best and 0 is the worst.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460"/>
              </a:spcBef>
              <a:spcAft>
                <a:spcPts val="225"/>
              </a:spcAf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Pencil Hardness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pencil tester is used to test coatings for their hardness and resistance to scratches and wear. Pencils with known hardness grade is moved over the coated surface at 45 degree angle and a fixed pressure.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CB5ABD94-F40A-4CDB-87C7-20C7AD257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293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26-DCFB-4DCA-BAB0-33E45F720A7F}"/>
              </a:ext>
            </a:extLst>
          </p:cNvPr>
          <p:cNvSpPr>
            <a:spLocks noGrp="1"/>
          </p:cNvSpPr>
          <p:nvPr>
            <p:ph type="title"/>
          </p:nvPr>
        </p:nvSpPr>
        <p:spPr/>
        <p:txBody>
          <a:bodyPr>
            <a:normAutofit/>
          </a:bodyPr>
          <a:lstStyle/>
          <a:p>
            <a:r>
              <a:rPr lang="en-US" sz="4400" dirty="0">
                <a:latin typeface="Arial" panose="020B0604020202020204" pitchFamily="34" charset="0"/>
              </a:rPr>
              <a:t>Experimental</a:t>
            </a:r>
          </a:p>
        </p:txBody>
      </p:sp>
      <p:sp>
        <p:nvSpPr>
          <p:cNvPr id="3" name="Content Placeholder 2">
            <a:extLst>
              <a:ext uri="{FF2B5EF4-FFF2-40B4-BE49-F238E27FC236}">
                <a16:creationId xmlns:a16="http://schemas.microsoft.com/office/drawing/2014/main" id="{75F8A750-ADEB-4FAE-A846-04475C3BAF4E}"/>
              </a:ext>
            </a:extLst>
          </p:cNvPr>
          <p:cNvSpPr>
            <a:spLocks noGrp="1"/>
          </p:cNvSpPr>
          <p:nvPr>
            <p:ph idx="1"/>
          </p:nvPr>
        </p:nvSpPr>
        <p:spPr>
          <a:xfrm>
            <a:off x="628650" y="1568450"/>
            <a:ext cx="7886700" cy="4351338"/>
          </a:xfrm>
        </p:spPr>
        <p:txBody>
          <a:bodyPr>
            <a:normAutofit fontScale="77500" lnSpcReduction="20000"/>
          </a:bodyPr>
          <a:lstStyle/>
          <a:p>
            <a:pPr marL="0" marR="0" indent="0">
              <a:spcBef>
                <a:spcPts val="460"/>
              </a:spcBef>
              <a:spcAft>
                <a:spcPts val="225"/>
              </a:spcAft>
              <a:buNone/>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endParaRPr>
          </a:p>
          <a:p>
            <a:pPr marL="0" marR="0">
              <a:lnSpc>
                <a:spcPct val="107000"/>
              </a:lnSpc>
              <a:spcBef>
                <a:spcPts val="460"/>
              </a:spcBef>
              <a:spcAft>
                <a:spcPts val="225"/>
              </a:spcAft>
            </a:pPr>
            <a:r>
              <a:rPr lang="en-US" sz="2800" b="1" dirty="0">
                <a:effectLst/>
                <a:latin typeface="Times New Roman" panose="02020603050405020304" pitchFamily="18" charset="0"/>
                <a:ea typeface="SimSun" panose="02010600030101010101" pitchFamily="2" charset="-122"/>
                <a:cs typeface="Times New Roman" panose="02020603050405020304" pitchFamily="18" charset="0"/>
              </a:rPr>
              <a:t>Corrosion Resistance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Corrosion resistance refers to how well the coated bare steel Q panel can withstand damage caused by 5% salt water. The rating is obtained by visual inspection to the coatings. Adhesion to the substrate is also rated at the end of the corrosion test by visual inspection of the cross-cut surface.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460"/>
              </a:spcBef>
              <a:spcAft>
                <a:spcPts val="225"/>
              </a:spcAft>
            </a:pPr>
            <a:r>
              <a:rPr lang="en-US" sz="2800" b="1" dirty="0">
                <a:effectLst/>
                <a:latin typeface="Times New Roman" panose="02020603050405020304" pitchFamily="18" charset="0"/>
                <a:ea typeface="SimSun" panose="02010600030101010101" pitchFamily="2" charset="-122"/>
                <a:cs typeface="Times New Roman" panose="02020603050405020304" pitchFamily="18" charset="0"/>
              </a:rPr>
              <a:t>Mandrel Bend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460"/>
              </a:spcBef>
              <a:spcAft>
                <a:spcPts val="225"/>
              </a:spcAft>
              <a:buNone/>
            </a:pP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The bend test is performed by manually roll the coatings around a cylindrical rod (diameter 1.5 inch) and manually bending the coated Aluminum panels 180 degree. Coating damage including cracks, adhesion and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colour</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change are recorded.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63C94A9E-4E1C-40E2-8973-6D0E29E59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542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26-DCFB-4DCA-BAB0-33E45F720A7F}"/>
              </a:ext>
            </a:extLst>
          </p:cNvPr>
          <p:cNvSpPr>
            <a:spLocks noGrp="1"/>
          </p:cNvSpPr>
          <p:nvPr>
            <p:ph type="title"/>
          </p:nvPr>
        </p:nvSpPr>
        <p:spPr/>
        <p:txBody>
          <a:bodyPr>
            <a:normAutofit/>
          </a:bodyPr>
          <a:lstStyle/>
          <a:p>
            <a:r>
              <a:rPr lang="en-US" sz="4400" dirty="0">
                <a:latin typeface="Arial" panose="020B0604020202020204" pitchFamily="34" charset="0"/>
              </a:rPr>
              <a:t>Experimental</a:t>
            </a:r>
          </a:p>
        </p:txBody>
      </p:sp>
      <p:sp>
        <p:nvSpPr>
          <p:cNvPr id="3" name="Content Placeholder 2">
            <a:extLst>
              <a:ext uri="{FF2B5EF4-FFF2-40B4-BE49-F238E27FC236}">
                <a16:creationId xmlns:a16="http://schemas.microsoft.com/office/drawing/2014/main" id="{75F8A750-ADEB-4FAE-A846-04475C3BAF4E}"/>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Experiments were conducted in a TA Instruments  Rheometer with a UV reactive chamber. </a:t>
            </a:r>
          </a:p>
          <a:p>
            <a:pPr marL="0" indent="0">
              <a:buNone/>
            </a:pPr>
            <a:endParaRPr lang="en-US" sz="2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rheological properties including G’, G’’, tan (δ) and cure rate are analyzed and obtained by the TA Rheology Advantage software.</a:t>
            </a:r>
          </a:p>
          <a:p>
            <a:pPr marL="0" indent="0">
              <a:buNone/>
            </a:pP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B26C3FE-6DFD-4F52-92C6-2D4F5E721398}"/>
              </a:ext>
            </a:extLst>
          </p:cNvPr>
          <p:cNvPicPr>
            <a:picLocks noChangeAspect="1"/>
          </p:cNvPicPr>
          <p:nvPr/>
        </p:nvPicPr>
        <p:blipFill>
          <a:blip r:embed="rId4"/>
          <a:stretch>
            <a:fillRect/>
          </a:stretch>
        </p:blipFill>
        <p:spPr>
          <a:xfrm>
            <a:off x="7181849" y="5139529"/>
            <a:ext cx="1595363" cy="1442732"/>
          </a:xfrm>
          <a:prstGeom prst="rect">
            <a:avLst/>
          </a:prstGeom>
        </p:spPr>
      </p:pic>
      <p:pic>
        <p:nvPicPr>
          <p:cNvPr id="4" name="Recorded Sound">
            <a:hlinkClick r:id="" action="ppaction://media"/>
            <a:extLst>
              <a:ext uri="{FF2B5EF4-FFF2-40B4-BE49-F238E27FC236}">
                <a16:creationId xmlns:a16="http://schemas.microsoft.com/office/drawing/2014/main" id="{8A2B5907-9266-45DF-88C8-4EE742F23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21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72B17-5989-4A02-BF0F-660FE8BEF0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13" y="1259840"/>
            <a:ext cx="3890327" cy="5303520"/>
          </a:xfrm>
          <a:prstGeom prst="rect">
            <a:avLst/>
          </a:prstGeom>
          <a:noFill/>
          <a:ln>
            <a:noFill/>
          </a:ln>
        </p:spPr>
      </p:pic>
      <p:sp>
        <p:nvSpPr>
          <p:cNvPr id="3" name="TextBox 2">
            <a:extLst>
              <a:ext uri="{FF2B5EF4-FFF2-40B4-BE49-F238E27FC236}">
                <a16:creationId xmlns:a16="http://schemas.microsoft.com/office/drawing/2014/main" id="{E15DF7D1-0DAD-41F1-9181-AD26A20CD69C}"/>
              </a:ext>
            </a:extLst>
          </p:cNvPr>
          <p:cNvSpPr txBox="1"/>
          <p:nvPr/>
        </p:nvSpPr>
        <p:spPr>
          <a:xfrm>
            <a:off x="1403033" y="629920"/>
            <a:ext cx="1865832" cy="523220"/>
          </a:xfrm>
          <a:prstGeom prst="rect">
            <a:avLst/>
          </a:prstGeom>
          <a:noFill/>
        </p:spPr>
        <p:txBody>
          <a:bodyPr wrap="none" rtlCol="0">
            <a:spAutoFit/>
          </a:bodyPr>
          <a:lstStyle/>
          <a:p>
            <a:r>
              <a:rPr lang="en-US" sz="2800" b="1" dirty="0"/>
              <a:t>Impact test</a:t>
            </a:r>
          </a:p>
        </p:txBody>
      </p:sp>
      <p:pic>
        <p:nvPicPr>
          <p:cNvPr id="5" name="Picture 4">
            <a:extLst>
              <a:ext uri="{FF2B5EF4-FFF2-40B4-BE49-F238E27FC236}">
                <a16:creationId xmlns:a16="http://schemas.microsoft.com/office/drawing/2014/main" id="{101B69E7-4950-4FE0-BFAD-6058A85D1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7527" y="5501698"/>
            <a:ext cx="1280160" cy="1161288"/>
          </a:xfrm>
          <a:prstGeom prst="rect">
            <a:avLst/>
          </a:prstGeom>
        </p:spPr>
      </p:pic>
      <p:pic>
        <p:nvPicPr>
          <p:cNvPr id="6" name="Picture 5">
            <a:extLst>
              <a:ext uri="{FF2B5EF4-FFF2-40B4-BE49-F238E27FC236}">
                <a16:creationId xmlns:a16="http://schemas.microsoft.com/office/drawing/2014/main" id="{0D18FB67-DC4C-4B33-BCE9-A10347F5C1DC}"/>
              </a:ext>
            </a:extLst>
          </p:cNvPr>
          <p:cNvPicPr/>
          <p:nvPr/>
        </p:nvPicPr>
        <p:blipFill rotWithShape="1">
          <a:blip r:embed="rId6" cstate="print">
            <a:extLst>
              <a:ext uri="{28A0092B-C50C-407E-A947-70E740481C1C}">
                <a14:useLocalDpi xmlns:a14="http://schemas.microsoft.com/office/drawing/2010/main" val="0"/>
              </a:ext>
            </a:extLst>
          </a:blip>
          <a:srcRect l="11799" t="23369" r="6779" b="9958"/>
          <a:stretch/>
        </p:blipFill>
        <p:spPr bwMode="auto">
          <a:xfrm>
            <a:off x="4431667" y="2346960"/>
            <a:ext cx="4142420" cy="2545397"/>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7498949-7690-4FC3-B6DF-0FE91E897874}"/>
              </a:ext>
            </a:extLst>
          </p:cNvPr>
          <p:cNvSpPr txBox="1"/>
          <p:nvPr/>
        </p:nvSpPr>
        <p:spPr>
          <a:xfrm>
            <a:off x="5397414" y="1737619"/>
            <a:ext cx="2210926" cy="523220"/>
          </a:xfrm>
          <a:prstGeom prst="rect">
            <a:avLst/>
          </a:prstGeom>
          <a:noFill/>
        </p:spPr>
        <p:txBody>
          <a:bodyPr wrap="none" rtlCol="0">
            <a:spAutoFit/>
          </a:bodyPr>
          <a:lstStyle/>
          <a:p>
            <a:r>
              <a:rPr lang="en-US" sz="2800" b="1" dirty="0"/>
              <a:t>Hardness test</a:t>
            </a:r>
          </a:p>
        </p:txBody>
      </p:sp>
      <p:pic>
        <p:nvPicPr>
          <p:cNvPr id="4" name="Recorded Sound">
            <a:hlinkClick r:id="" action="ppaction://media"/>
            <a:extLst>
              <a:ext uri="{FF2B5EF4-FFF2-40B4-BE49-F238E27FC236}">
                <a16:creationId xmlns:a16="http://schemas.microsoft.com/office/drawing/2014/main" id="{B8ED8A47-17B4-4F86-89D5-AA6408161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677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504344807"/>
              </p:ext>
            </p:extLst>
          </p:nvPr>
        </p:nvGraphicFramePr>
        <p:xfrm>
          <a:off x="294640" y="1239520"/>
          <a:ext cx="8290560" cy="519176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439C993-6A60-4C0C-821F-5E204C707AE2}"/>
              </a:ext>
            </a:extLst>
          </p:cNvPr>
          <p:cNvSpPr txBox="1"/>
          <p:nvPr/>
        </p:nvSpPr>
        <p:spPr>
          <a:xfrm>
            <a:off x="171500" y="558800"/>
            <a:ext cx="8800999" cy="523220"/>
          </a:xfrm>
          <a:prstGeom prst="rect">
            <a:avLst/>
          </a:prstGeom>
          <a:noFill/>
        </p:spPr>
        <p:txBody>
          <a:bodyPr wrap="none" rtlCol="0">
            <a:spAutoFit/>
          </a:bodyPr>
          <a:lstStyle/>
          <a:p>
            <a:r>
              <a:rPr lang="en-US" sz="2800" b="1" dirty="0"/>
              <a:t>Silicone </a:t>
            </a:r>
            <a:r>
              <a:rPr lang="en-US" sz="2800" b="1" dirty="0" err="1"/>
              <a:t>Mercapto</a:t>
            </a:r>
            <a:r>
              <a:rPr lang="en-US" sz="2800" b="1" dirty="0"/>
              <a:t> variants perform well vs. other systems</a:t>
            </a:r>
          </a:p>
        </p:txBody>
      </p:sp>
      <p:pic>
        <p:nvPicPr>
          <p:cNvPr id="2" name="Recorded Sound">
            <a:hlinkClick r:id="" action="ppaction://media"/>
            <a:extLst>
              <a:ext uri="{FF2B5EF4-FFF2-40B4-BE49-F238E27FC236}">
                <a16:creationId xmlns:a16="http://schemas.microsoft.com/office/drawing/2014/main" id="{C4E157BB-DC8B-401B-A77F-44CB7AF99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7263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302612117"/>
              </p:ext>
            </p:extLst>
          </p:nvPr>
        </p:nvGraphicFramePr>
        <p:xfrm>
          <a:off x="86994" y="1656715"/>
          <a:ext cx="8666481" cy="506984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571A593-93AA-4B48-AE6A-3AFF4B4E55E6}"/>
              </a:ext>
            </a:extLst>
          </p:cNvPr>
          <p:cNvSpPr txBox="1"/>
          <p:nvPr/>
        </p:nvSpPr>
        <p:spPr>
          <a:xfrm>
            <a:off x="361950" y="131445"/>
            <a:ext cx="8575937" cy="1384995"/>
          </a:xfrm>
          <a:prstGeom prst="rect">
            <a:avLst/>
          </a:prstGeom>
          <a:noFill/>
        </p:spPr>
        <p:txBody>
          <a:bodyPr wrap="none" rtlCol="0">
            <a:spAutoFit/>
          </a:bodyPr>
          <a:lstStyle/>
          <a:p>
            <a:r>
              <a:rPr lang="en-US" sz="2800" b="1" dirty="0"/>
              <a:t>Silicone </a:t>
            </a:r>
            <a:r>
              <a:rPr lang="en-US" sz="2800" b="1" dirty="0" err="1"/>
              <a:t>Mercapto</a:t>
            </a:r>
            <a:r>
              <a:rPr lang="en-US" sz="2800" b="1" dirty="0"/>
              <a:t> variants provide good film properties.</a:t>
            </a:r>
          </a:p>
          <a:p>
            <a:r>
              <a:rPr lang="en-US" sz="2800" b="1" dirty="0"/>
              <a:t>Superior to the UV cured acrylate, </a:t>
            </a:r>
          </a:p>
          <a:p>
            <a:r>
              <a:rPr lang="en-US" sz="2800" b="1" dirty="0"/>
              <a:t>but inferior to heat cure in some tests.</a:t>
            </a:r>
          </a:p>
        </p:txBody>
      </p:sp>
      <p:pic>
        <p:nvPicPr>
          <p:cNvPr id="5" name="Recorded Sound">
            <a:hlinkClick r:id="" action="ppaction://media"/>
            <a:extLst>
              <a:ext uri="{FF2B5EF4-FFF2-40B4-BE49-F238E27FC236}">
                <a16:creationId xmlns:a16="http://schemas.microsoft.com/office/drawing/2014/main" id="{8132ED88-47DC-438C-8141-73B4DC1EC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435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4E0D-419A-4285-A521-6676188BC9EC}"/>
              </a:ext>
            </a:extLst>
          </p:cNvPr>
          <p:cNvSpPr>
            <a:spLocks noGrp="1"/>
          </p:cNvSpPr>
          <p:nvPr>
            <p:ph type="title"/>
          </p:nvPr>
        </p:nvSpPr>
        <p:spPr>
          <a:xfrm>
            <a:off x="628649" y="365129"/>
            <a:ext cx="8124825" cy="1325563"/>
          </a:xfrm>
        </p:spPr>
        <p:txBody>
          <a:bodyPr>
            <a:normAutofit/>
          </a:bodyPr>
          <a:lstStyle/>
          <a:p>
            <a:r>
              <a:rPr lang="en-US" sz="4000" dirty="0">
                <a:latin typeface="Times New Roman" panose="02020603050405020304" pitchFamily="18" charset="0"/>
                <a:cs typeface="Times New Roman" panose="02020603050405020304" pitchFamily="18" charset="0"/>
              </a:rPr>
              <a:t>Conclusions- </a:t>
            </a:r>
            <a:r>
              <a:rPr lang="en-US" sz="3200" b="0" i="1" dirty="0">
                <a:solidFill>
                  <a:srgbClr val="0070C0"/>
                </a:solidFill>
                <a:latin typeface="Times New Roman" panose="02020603050405020304" pitchFamily="18" charset="0"/>
                <a:cs typeface="Times New Roman" panose="02020603050405020304" pitchFamily="18" charset="0"/>
              </a:rPr>
              <a:t>balancing cross-link density to achieve performance.</a:t>
            </a:r>
            <a:endParaRPr lang="en-US" sz="4000" b="0" i="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04A0BBB-2BF0-41D4-B1B5-1781BA7810B2}"/>
              </a:ext>
            </a:extLst>
          </p:cNvPr>
          <p:cNvSpPr/>
          <p:nvPr/>
        </p:nvSpPr>
        <p:spPr>
          <a:xfrm>
            <a:off x="193182" y="1871667"/>
            <a:ext cx="8895009" cy="3970318"/>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MQT &amp; VTQ resin balance optimized for best  performance </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SH/vinyl stoichiometry is important</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 resin provides flexibility, but less toughness</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Vinyl fluid provides elongation and tear strength, but a reduction of hardness and tensile</a:t>
            </a:r>
          </a:p>
        </p:txBody>
      </p:sp>
      <p:pic>
        <p:nvPicPr>
          <p:cNvPr id="5" name="chart">
            <a:extLst>
              <a:ext uri="{FF2B5EF4-FFF2-40B4-BE49-F238E27FC236}">
                <a16:creationId xmlns:a16="http://schemas.microsoft.com/office/drawing/2014/main" id="{05968F08-9E31-48CF-ADEA-FCA3DDA16E6D}"/>
              </a:ext>
            </a:extLst>
          </p:cNvPr>
          <p:cNvPicPr>
            <a:picLocks noChangeAspect="1"/>
          </p:cNvPicPr>
          <p:nvPr/>
        </p:nvPicPr>
        <p:blipFill>
          <a:blip r:embed="rId4"/>
          <a:stretch>
            <a:fillRect/>
          </a:stretch>
        </p:blipFill>
        <p:spPr>
          <a:xfrm>
            <a:off x="7833573" y="5661010"/>
            <a:ext cx="1254618" cy="1135122"/>
          </a:xfrm>
          <a:prstGeom prst="rect">
            <a:avLst/>
          </a:prstGeom>
        </p:spPr>
      </p:pic>
      <p:pic>
        <p:nvPicPr>
          <p:cNvPr id="4" name="Recorded Sound">
            <a:hlinkClick r:id="" action="ppaction://media"/>
            <a:extLst>
              <a:ext uri="{FF2B5EF4-FFF2-40B4-BE49-F238E27FC236}">
                <a16:creationId xmlns:a16="http://schemas.microsoft.com/office/drawing/2014/main" id="{3F9B6FF7-0DC1-4AA7-A192-FF5B12EB7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5997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365129"/>
            <a:ext cx="9011920" cy="1325563"/>
          </a:xfrm>
        </p:spPr>
        <p:txBody>
          <a:bodyPr>
            <a:noAutofit/>
          </a:bodyPr>
          <a:lstStyle/>
          <a:p>
            <a:r>
              <a:rPr lang="en-CA" sz="3200" dirty="0">
                <a:latin typeface="Arial" panose="020B0604020202020204" pitchFamily="34" charset="0"/>
              </a:rPr>
              <a:t>The Challenge</a:t>
            </a:r>
            <a:r>
              <a:rPr lang="en-CA" sz="3200" b="1" dirty="0">
                <a:latin typeface="Arial" panose="020B0604020202020204" pitchFamily="34" charset="0"/>
                <a:cs typeface="Arial" panose="020B0604020202020204" pitchFamily="34" charset="0"/>
              </a:rPr>
              <a:t>:</a:t>
            </a:r>
            <a:br>
              <a:rPr lang="en-CA" sz="3200" b="1" dirty="0">
                <a:latin typeface="Arial" panose="020B0604020202020204" pitchFamily="34" charset="0"/>
                <a:cs typeface="Arial" panose="020B0604020202020204" pitchFamily="34" charset="0"/>
              </a:rPr>
            </a:br>
            <a:r>
              <a:rPr lang="en-CA" sz="3200" b="1" dirty="0">
                <a:latin typeface="Arial" panose="020B0604020202020204" pitchFamily="34" charset="0"/>
                <a:cs typeface="Arial" panose="020B0604020202020204" pitchFamily="34" charset="0"/>
              </a:rPr>
              <a:t> </a:t>
            </a:r>
            <a:r>
              <a:rPr lang="en-CA" sz="3200" b="1" i="1" dirty="0">
                <a:latin typeface="Arial" panose="020B0604020202020204" pitchFamily="34" charset="0"/>
                <a:cs typeface="Arial" panose="020B0604020202020204" pitchFamily="34" charset="0"/>
              </a:rPr>
              <a:t>Elongation in UV cured silicone systems</a:t>
            </a:r>
            <a:endParaRPr lang="en-CA" sz="2400" b="1"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CA" sz="2700" dirty="0">
                <a:latin typeface="Arial" panose="020B0604020202020204" pitchFamily="34" charset="0"/>
                <a:cs typeface="Arial" panose="020B0604020202020204" pitchFamily="34" charset="0"/>
              </a:rPr>
              <a:t>Silicones routinely provide up to 300% elongation in homopolymers or organic/ silicone hybrid copolymers</a:t>
            </a:r>
          </a:p>
          <a:p>
            <a:endParaRPr lang="en-CA" sz="2700" dirty="0">
              <a:latin typeface="Arial" panose="020B0604020202020204" pitchFamily="34" charset="0"/>
              <a:cs typeface="Arial" panose="020B0604020202020204" pitchFamily="34" charset="0"/>
            </a:endParaRPr>
          </a:p>
          <a:p>
            <a:r>
              <a:rPr lang="en-CA" sz="2700" dirty="0">
                <a:latin typeface="Arial" panose="020B0604020202020204" pitchFamily="34" charset="0"/>
                <a:cs typeface="Arial" panose="020B0604020202020204" pitchFamily="34" charset="0"/>
              </a:rPr>
              <a:t>However, UV cured acrylate silicones do not do this as elongation is typically under 10%.</a:t>
            </a:r>
          </a:p>
          <a:p>
            <a:endParaRPr lang="en-CA" sz="2700" dirty="0">
              <a:latin typeface="Arial" panose="020B0604020202020204" pitchFamily="34" charset="0"/>
              <a:cs typeface="Arial" panose="020B0604020202020204" pitchFamily="34" charset="0"/>
            </a:endParaRPr>
          </a:p>
          <a:p>
            <a:r>
              <a:rPr lang="en-CA" sz="2700" dirty="0">
                <a:latin typeface="Arial" panose="020B0604020202020204" pitchFamily="34" charset="0"/>
                <a:cs typeface="Arial" panose="020B0604020202020204" pitchFamily="34" charset="0"/>
              </a:rPr>
              <a:t>The </a:t>
            </a:r>
            <a:r>
              <a:rPr lang="en-CA" sz="2700" dirty="0" err="1">
                <a:latin typeface="Arial" panose="020B0604020202020204" pitchFamily="34" charset="0"/>
                <a:cs typeface="Arial" panose="020B0604020202020204" pitchFamily="34" charset="0"/>
              </a:rPr>
              <a:t>mercapto</a:t>
            </a:r>
            <a:r>
              <a:rPr lang="en-CA" sz="2700" dirty="0">
                <a:latin typeface="Arial" panose="020B0604020202020204" pitchFamily="34" charset="0"/>
                <a:cs typeface="Arial" panose="020B0604020202020204" pitchFamily="34" charset="0"/>
              </a:rPr>
              <a:t>/vinyl systems bring elongation back to &gt;100%.</a:t>
            </a:r>
          </a:p>
        </p:txBody>
      </p:sp>
      <p:pic>
        <p:nvPicPr>
          <p:cNvPr id="5" name="chart">
            <a:extLst>
              <a:ext uri="{FF2B5EF4-FFF2-40B4-BE49-F238E27FC236}">
                <a16:creationId xmlns:a16="http://schemas.microsoft.com/office/drawing/2014/main" id="{F05BAA6B-69CF-4A3F-9FED-59E71F5A3094}"/>
              </a:ext>
            </a:extLst>
          </p:cNvPr>
          <p:cNvPicPr>
            <a:picLocks noChangeAspect="1"/>
          </p:cNvPicPr>
          <p:nvPr/>
        </p:nvPicPr>
        <p:blipFill>
          <a:blip r:embed="rId4"/>
          <a:stretch>
            <a:fillRect/>
          </a:stretch>
        </p:blipFill>
        <p:spPr>
          <a:xfrm>
            <a:off x="7589415" y="5467349"/>
            <a:ext cx="1261286" cy="1141155"/>
          </a:xfrm>
          <a:prstGeom prst="rect">
            <a:avLst/>
          </a:prstGeom>
        </p:spPr>
      </p:pic>
      <p:pic>
        <p:nvPicPr>
          <p:cNvPr id="4" name="Recorded Sound">
            <a:hlinkClick r:id="" action="ppaction://media"/>
            <a:extLst>
              <a:ext uri="{FF2B5EF4-FFF2-40B4-BE49-F238E27FC236}">
                <a16:creationId xmlns:a16="http://schemas.microsoft.com/office/drawing/2014/main" id="{87D25028-BE27-454F-A7A0-927A0873FE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900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66FCCE-3CAA-44E4-BBC8-85B7DC3C57F5}"/>
              </a:ext>
            </a:extLst>
          </p:cNvPr>
          <p:cNvSpPr txBox="1"/>
          <p:nvPr/>
        </p:nvSpPr>
        <p:spPr>
          <a:xfrm>
            <a:off x="221615" y="679346"/>
            <a:ext cx="8361680" cy="5834931"/>
          </a:xfrm>
          <a:prstGeom prst="rect">
            <a:avLst/>
          </a:prstGeom>
          <a:noFill/>
        </p:spPr>
        <p:txBody>
          <a:bodyPr wrap="square">
            <a:spAutoFit/>
          </a:bodyPr>
          <a:lstStyle/>
          <a:p>
            <a:pPr marL="0" marR="0">
              <a:spcBef>
                <a:spcPts val="460"/>
              </a:spcBef>
              <a:spcAft>
                <a:spcPts val="225"/>
              </a:spcAft>
            </a:pP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Conclusions</a:t>
            </a:r>
            <a:r>
              <a:rPr lang="en-US" sz="3200" b="1"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3200" i="1"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a flexible, UV cured organo-silicone coating system achieved.</a:t>
            </a:r>
          </a:p>
          <a:p>
            <a:pPr marL="0" marR="0">
              <a:spcBef>
                <a:spcPts val="460"/>
              </a:spcBef>
              <a:spcAft>
                <a:spcPts val="225"/>
              </a:spcAft>
            </a:pPr>
            <a:endParaRPr lang="en-US" sz="2000" dirty="0">
              <a:effectLst/>
              <a:latin typeface="Times New Roman" panose="02020603050405020304" pitchFamily="18" charset="0"/>
              <a:ea typeface="SimSun" panose="02010600030101010101" pitchFamily="2" charset="-122"/>
            </a:endParaRPr>
          </a:p>
          <a:p>
            <a:pPr marL="285750" indent="-285750">
              <a:spcBef>
                <a:spcPts val="460"/>
              </a:spcBef>
              <a:spcAft>
                <a:spcPts val="225"/>
              </a:spcAft>
              <a:buFont typeface="Arial" panose="020B0604020202020204" pitchFamily="34" charset="0"/>
              <a:buChar char="•"/>
            </a:pPr>
            <a:r>
              <a:rPr lang="en-US" sz="2800" dirty="0">
                <a:latin typeface="Times New Roman" panose="02020603050405020304" pitchFamily="18" charset="0"/>
                <a:ea typeface="SimSun" panose="02010600030101010101" pitchFamily="2" charset="-122"/>
                <a:cs typeface="Times New Roman" panose="02020603050405020304" pitchFamily="18" charset="0"/>
              </a:rPr>
              <a:t>Mercaptosilicone UV cure systems show better adhesion to substrates and similar or slightly inferior performance vs. the heat cured, vinyl/hydride Liquid Silicone Rubber system.</a:t>
            </a:r>
          </a:p>
          <a:p>
            <a:pPr marL="285750" indent="-285750">
              <a:spcBef>
                <a:spcPts val="460"/>
              </a:spcBef>
              <a:spcAft>
                <a:spcPts val="225"/>
              </a:spcAft>
              <a:buFont typeface="Arial" panose="020B0604020202020204" pitchFamily="34" charset="0"/>
              <a:buChar char="•"/>
            </a:pPr>
            <a:endParaRPr lang="en-US" dirty="0">
              <a:latin typeface="Times New Roman" panose="02020603050405020304" pitchFamily="18" charset="0"/>
              <a:ea typeface="SimSun" panose="02010600030101010101" pitchFamily="2" charset="-122"/>
            </a:endParaRPr>
          </a:p>
          <a:p>
            <a:pPr marL="285750" marR="0" indent="-285750">
              <a:spcBef>
                <a:spcPts val="460"/>
              </a:spcBef>
              <a:spcAft>
                <a:spcPts val="225"/>
              </a:spcAft>
              <a:buFont typeface="Arial" panose="020B0604020202020204" pitchFamily="34" charset="0"/>
              <a:buChar char="•"/>
            </a:pP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Mercaptosilicone UV cure systems demonstrate </a:t>
            </a:r>
            <a:r>
              <a:rPr lang="en-US" sz="2800" dirty="0">
                <a:latin typeface="Times New Roman" panose="02020603050405020304" pitchFamily="18" charset="0"/>
                <a:ea typeface="SimSun" panose="02010600030101010101" pitchFamily="2" charset="-122"/>
                <a:cs typeface="Times New Roman" panose="02020603050405020304" pitchFamily="18" charset="0"/>
              </a:rPr>
              <a:t>good</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mechanical and film properties,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signficantly</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better than tested UV silicone acrylate systems.</a:t>
            </a:r>
          </a:p>
          <a:p>
            <a:pPr marL="285750" marR="0" indent="-285750">
              <a:spcBef>
                <a:spcPts val="460"/>
              </a:spcBef>
              <a:spcAft>
                <a:spcPts val="225"/>
              </a:spcAft>
              <a:buFont typeface="Arial" panose="020B0604020202020204" pitchFamily="34" charset="0"/>
              <a:buChar char="•"/>
            </a:pP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chart">
            <a:extLst>
              <a:ext uri="{FF2B5EF4-FFF2-40B4-BE49-F238E27FC236}">
                <a16:creationId xmlns:a16="http://schemas.microsoft.com/office/drawing/2014/main" id="{82FE096C-51B9-487A-8970-DDAB37527538}"/>
              </a:ext>
            </a:extLst>
          </p:cNvPr>
          <p:cNvPicPr>
            <a:picLocks noChangeAspect="1"/>
          </p:cNvPicPr>
          <p:nvPr/>
        </p:nvPicPr>
        <p:blipFill>
          <a:blip r:embed="rId4"/>
          <a:stretch>
            <a:fillRect/>
          </a:stretch>
        </p:blipFill>
        <p:spPr>
          <a:xfrm>
            <a:off x="7772400" y="5582910"/>
            <a:ext cx="1149985" cy="1040454"/>
          </a:xfrm>
          <a:prstGeom prst="rect">
            <a:avLst/>
          </a:prstGeom>
        </p:spPr>
      </p:pic>
      <p:pic>
        <p:nvPicPr>
          <p:cNvPr id="5" name="Recorded Sound">
            <a:hlinkClick r:id="" action="ppaction://media"/>
            <a:extLst>
              <a:ext uri="{FF2B5EF4-FFF2-40B4-BE49-F238E27FC236}">
                <a16:creationId xmlns:a16="http://schemas.microsoft.com/office/drawing/2014/main" id="{AF8D702D-819F-4B6D-AD0E-171E3AD9D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665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100D-0A9F-48A6-A6F4-032D7EB64570}"/>
              </a:ext>
            </a:extLst>
          </p:cNvPr>
          <p:cNvSpPr>
            <a:spLocks noGrp="1"/>
          </p:cNvSpPr>
          <p:nvPr>
            <p:ph type="title"/>
          </p:nvPr>
        </p:nvSpPr>
        <p:spPr>
          <a:xfrm>
            <a:off x="628650" y="365129"/>
            <a:ext cx="7886700" cy="5111746"/>
          </a:xfrm>
        </p:spPr>
        <p:txBody>
          <a:bodyPr>
            <a:normAutofit/>
          </a:bodyPr>
          <a:lstStyle/>
          <a:p>
            <a:r>
              <a:rPr lang="en-US" sz="5400" dirty="0"/>
              <a:t>Thank you!</a:t>
            </a:r>
            <a:br>
              <a:rPr lang="en-US" sz="5400" dirty="0"/>
            </a:br>
            <a:br>
              <a:rPr lang="en-US" sz="5400" dirty="0"/>
            </a:br>
            <a:r>
              <a:rPr lang="en-US" sz="5400" dirty="0">
                <a:solidFill>
                  <a:srgbClr val="0070C0"/>
                </a:solidFill>
              </a:rPr>
              <a:t>Questions?</a:t>
            </a:r>
          </a:p>
        </p:txBody>
      </p:sp>
      <p:pic>
        <p:nvPicPr>
          <p:cNvPr id="3" name="chart">
            <a:extLst>
              <a:ext uri="{FF2B5EF4-FFF2-40B4-BE49-F238E27FC236}">
                <a16:creationId xmlns:a16="http://schemas.microsoft.com/office/drawing/2014/main" id="{91DF7B6C-7264-4CEF-9220-CD7E1BDDBF19}"/>
              </a:ext>
            </a:extLst>
          </p:cNvPr>
          <p:cNvPicPr>
            <a:picLocks noChangeAspect="1"/>
          </p:cNvPicPr>
          <p:nvPr/>
        </p:nvPicPr>
        <p:blipFill>
          <a:blip r:embed="rId4"/>
          <a:stretch>
            <a:fillRect/>
          </a:stretch>
        </p:blipFill>
        <p:spPr>
          <a:xfrm>
            <a:off x="5162551" y="3832694"/>
            <a:ext cx="2678500" cy="2423386"/>
          </a:xfrm>
          <a:prstGeom prst="rect">
            <a:avLst/>
          </a:prstGeom>
        </p:spPr>
      </p:pic>
      <p:pic>
        <p:nvPicPr>
          <p:cNvPr id="4" name="Recorded Sound">
            <a:hlinkClick r:id="" action="ppaction://media"/>
            <a:extLst>
              <a:ext uri="{FF2B5EF4-FFF2-40B4-BE49-F238E27FC236}">
                <a16:creationId xmlns:a16="http://schemas.microsoft.com/office/drawing/2014/main" id="{97398317-101C-4797-82B9-EF82E9A69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704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BB20F-F1D7-46FA-94E5-A0D8EF00B5BA}"/>
              </a:ext>
            </a:extLst>
          </p:cNvPr>
          <p:cNvPicPr>
            <a:picLocks noChangeAspect="1"/>
          </p:cNvPicPr>
          <p:nvPr/>
        </p:nvPicPr>
        <p:blipFill rotWithShape="1">
          <a:blip r:embed="rId4">
            <a:extLst>
              <a:ext uri="{28A0092B-C50C-407E-A947-70E740481C1C}">
                <a14:useLocalDpi xmlns:a14="http://schemas.microsoft.com/office/drawing/2010/main" val="0"/>
              </a:ext>
            </a:extLst>
          </a:blip>
          <a:srcRect r="7096"/>
          <a:stretch/>
        </p:blipFill>
        <p:spPr>
          <a:xfrm>
            <a:off x="45814" y="447674"/>
            <a:ext cx="4612306" cy="6190895"/>
          </a:xfrm>
          <a:prstGeom prst="rect">
            <a:avLst/>
          </a:prstGeom>
        </p:spPr>
      </p:pic>
      <p:pic>
        <p:nvPicPr>
          <p:cNvPr id="6" name="Picture 5">
            <a:extLst>
              <a:ext uri="{FF2B5EF4-FFF2-40B4-BE49-F238E27FC236}">
                <a16:creationId xmlns:a16="http://schemas.microsoft.com/office/drawing/2014/main" id="{34B7D09B-86AC-4DC8-ACF2-1F02EC5BD48C}"/>
              </a:ext>
            </a:extLst>
          </p:cNvPr>
          <p:cNvPicPr>
            <a:picLocks noChangeAspect="1"/>
          </p:cNvPicPr>
          <p:nvPr/>
        </p:nvPicPr>
        <p:blipFill rotWithShape="1">
          <a:blip r:embed="rId5">
            <a:extLst>
              <a:ext uri="{28A0092B-C50C-407E-A947-70E740481C1C}">
                <a14:useLocalDpi xmlns:a14="http://schemas.microsoft.com/office/drawing/2010/main" val="0"/>
              </a:ext>
            </a:extLst>
          </a:blip>
          <a:srcRect l="22204" b="7102"/>
          <a:stretch/>
        </p:blipFill>
        <p:spPr>
          <a:xfrm>
            <a:off x="4629705" y="447674"/>
            <a:ext cx="4514295" cy="3595338"/>
          </a:xfrm>
          <a:prstGeom prst="rect">
            <a:avLst/>
          </a:prstGeom>
        </p:spPr>
      </p:pic>
      <p:pic>
        <p:nvPicPr>
          <p:cNvPr id="10" name="Picture 9">
            <a:extLst>
              <a:ext uri="{FF2B5EF4-FFF2-40B4-BE49-F238E27FC236}">
                <a16:creationId xmlns:a16="http://schemas.microsoft.com/office/drawing/2014/main" id="{E2B7751B-AA4D-406A-802B-B5111F6A083B}"/>
              </a:ext>
            </a:extLst>
          </p:cNvPr>
          <p:cNvPicPr>
            <a:picLocks noChangeAspect="1"/>
          </p:cNvPicPr>
          <p:nvPr/>
        </p:nvPicPr>
        <p:blipFill rotWithShape="1">
          <a:blip r:embed="rId6">
            <a:extLst>
              <a:ext uri="{28A0092B-C50C-407E-A947-70E740481C1C}">
                <a14:useLocalDpi xmlns:a14="http://schemas.microsoft.com/office/drawing/2010/main" val="0"/>
              </a:ext>
            </a:extLst>
          </a:blip>
          <a:srcRect t="24483"/>
          <a:stretch/>
        </p:blipFill>
        <p:spPr>
          <a:xfrm>
            <a:off x="4549094" y="4053717"/>
            <a:ext cx="4549092" cy="2576508"/>
          </a:xfrm>
          <a:prstGeom prst="rect">
            <a:avLst/>
          </a:prstGeom>
        </p:spPr>
      </p:pic>
      <p:sp>
        <p:nvSpPr>
          <p:cNvPr id="2" name="TextBox 1">
            <a:extLst>
              <a:ext uri="{FF2B5EF4-FFF2-40B4-BE49-F238E27FC236}">
                <a16:creationId xmlns:a16="http://schemas.microsoft.com/office/drawing/2014/main" id="{FEE5962D-0FF5-4CD4-B7B0-9E12B034C199}"/>
              </a:ext>
            </a:extLst>
          </p:cNvPr>
          <p:cNvSpPr txBox="1"/>
          <p:nvPr/>
        </p:nvSpPr>
        <p:spPr>
          <a:xfrm>
            <a:off x="647781" y="0"/>
            <a:ext cx="8398261" cy="954107"/>
          </a:xfrm>
          <a:prstGeom prst="rect">
            <a:avLst/>
          </a:prstGeom>
          <a:gradFill>
            <a:gsLst>
              <a:gs pos="37000">
                <a:srgbClr val="00B0F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n>
        </p:spPr>
        <p:txBody>
          <a:bodyPr wrap="none" rtlCol="0">
            <a:spAutoFit/>
          </a:bodyPr>
          <a:lstStyle/>
          <a:p>
            <a:r>
              <a:rPr lang="en-US" sz="2800" dirty="0"/>
              <a:t>Need for FLEXIBLE UV 3D printing with silicone materials.</a:t>
            </a:r>
          </a:p>
          <a:p>
            <a:r>
              <a:rPr lang="en-US" sz="2800" dirty="0"/>
              <a:t>How would this apply to coating applications?</a:t>
            </a:r>
          </a:p>
        </p:txBody>
      </p:sp>
      <p:pic>
        <p:nvPicPr>
          <p:cNvPr id="3" name="Recorded Sound">
            <a:hlinkClick r:id="" action="ppaction://media"/>
            <a:extLst>
              <a:ext uri="{FF2B5EF4-FFF2-40B4-BE49-F238E27FC236}">
                <a16:creationId xmlns:a16="http://schemas.microsoft.com/office/drawing/2014/main" id="{D8C48978-AE9B-4BD0-A047-406978A1F3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352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4" name="Group 1083">
            <a:extLst>
              <a:ext uri="{FF2B5EF4-FFF2-40B4-BE49-F238E27FC236}">
                <a16:creationId xmlns:a16="http://schemas.microsoft.com/office/drawing/2014/main" id="{1C71DF11-D6A7-465F-8AD3-0DA410DCCBAE}"/>
              </a:ext>
            </a:extLst>
          </p:cNvPr>
          <p:cNvGrpSpPr/>
          <p:nvPr/>
        </p:nvGrpSpPr>
        <p:grpSpPr>
          <a:xfrm>
            <a:off x="1393331" y="2681674"/>
            <a:ext cx="1521705" cy="333686"/>
            <a:chOff x="1857773" y="2432566"/>
            <a:chExt cx="2028940" cy="444914"/>
          </a:xfrm>
        </p:grpSpPr>
        <p:sp>
          <p:nvSpPr>
            <p:cNvPr id="20" name="Rectangle 19"/>
            <p:cNvSpPr/>
            <p:nvPr/>
          </p:nvSpPr>
          <p:spPr>
            <a:xfrm>
              <a:off x="1857773" y="2432566"/>
              <a:ext cx="2028940" cy="431800"/>
            </a:xfrm>
            <a:prstGeom prst="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5104" y="2445680"/>
              <a:ext cx="2021609"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a:xfrm>
            <a:off x="2695576" y="2443843"/>
            <a:ext cx="649061"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2400301" y="3630719"/>
            <a:ext cx="649061"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1" name="Rectangle 20"/>
          <p:cNvSpPr/>
          <p:nvPr/>
        </p:nvSpPr>
        <p:spPr>
          <a:xfrm>
            <a:off x="4985027" y="2183948"/>
            <a:ext cx="1064099" cy="382655"/>
          </a:xfrm>
          <a:prstGeom prst="rect">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18" name="Rectangle 17"/>
          <p:cNvSpPr/>
          <p:nvPr/>
        </p:nvSpPr>
        <p:spPr>
          <a:xfrm>
            <a:off x="4000503" y="2183946"/>
            <a:ext cx="1004252" cy="616404"/>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3934" y="2137685"/>
            <a:ext cx="2610126" cy="77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49125" y="2640082"/>
            <a:ext cx="306494" cy="369332"/>
          </a:xfrm>
          <a:prstGeom prst="rect">
            <a:avLst/>
          </a:prstGeom>
          <a:noFill/>
        </p:spPr>
        <p:txBody>
          <a:bodyPr wrap="none" rtlCol="0">
            <a:spAutoFit/>
          </a:bodyPr>
          <a:lstStyle/>
          <a:p>
            <a:r>
              <a:rPr lang="en-CA" dirty="0"/>
              <a:t>n</a:t>
            </a:r>
          </a:p>
        </p:txBody>
      </p:sp>
      <p:grpSp>
        <p:nvGrpSpPr>
          <p:cNvPr id="11" name="Group 10"/>
          <p:cNvGrpSpPr/>
          <p:nvPr/>
        </p:nvGrpSpPr>
        <p:grpSpPr>
          <a:xfrm>
            <a:off x="3303865" y="3404663"/>
            <a:ext cx="4182314" cy="828237"/>
            <a:chOff x="2881152" y="3396565"/>
            <a:chExt cx="4635823" cy="865527"/>
          </a:xfrm>
        </p:grpSpPr>
        <p:sp>
          <p:nvSpPr>
            <p:cNvPr id="23" name="Rectangle 22"/>
            <p:cNvSpPr/>
            <p:nvPr/>
          </p:nvSpPr>
          <p:spPr>
            <a:xfrm>
              <a:off x="4553582" y="3493398"/>
              <a:ext cx="2657423" cy="69760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19" name="Rectangle 18"/>
            <p:cNvSpPr/>
            <p:nvPr/>
          </p:nvSpPr>
          <p:spPr>
            <a:xfrm>
              <a:off x="3214579" y="3519039"/>
              <a:ext cx="1339003" cy="671961"/>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152" y="3396565"/>
              <a:ext cx="44831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211005" y="3948499"/>
              <a:ext cx="305970" cy="313593"/>
            </a:xfrm>
            <a:prstGeom prst="rect">
              <a:avLst/>
            </a:prstGeom>
            <a:noFill/>
          </p:spPr>
          <p:txBody>
            <a:bodyPr wrap="none" rtlCol="0">
              <a:spAutoFit/>
            </a:bodyPr>
            <a:lstStyle/>
            <a:p>
              <a:r>
                <a:rPr lang="en-CA" sz="1350" dirty="0"/>
                <a:t>n</a:t>
              </a:r>
            </a:p>
          </p:txBody>
        </p:sp>
        <p:sp>
          <p:nvSpPr>
            <p:cNvPr id="16" name="TextBox 15"/>
            <p:cNvSpPr txBox="1"/>
            <p:nvPr/>
          </p:nvSpPr>
          <p:spPr>
            <a:xfrm>
              <a:off x="5776752" y="3879165"/>
              <a:ext cx="288202" cy="313593"/>
            </a:xfrm>
            <a:prstGeom prst="rect">
              <a:avLst/>
            </a:prstGeom>
            <a:noFill/>
          </p:spPr>
          <p:txBody>
            <a:bodyPr wrap="none" rtlCol="0">
              <a:spAutoFit/>
            </a:bodyPr>
            <a:lstStyle/>
            <a:p>
              <a:r>
                <a:rPr lang="en-CA" sz="1350" dirty="0"/>
                <a:t>x</a:t>
              </a:r>
            </a:p>
          </p:txBody>
        </p:sp>
      </p:grpSp>
      <p:sp>
        <p:nvSpPr>
          <p:cNvPr id="10" name="TextBox 9"/>
          <p:cNvSpPr txBox="1"/>
          <p:nvPr/>
        </p:nvSpPr>
        <p:spPr>
          <a:xfrm>
            <a:off x="1304832" y="3675088"/>
            <a:ext cx="2020105" cy="738664"/>
          </a:xfrm>
          <a:prstGeom prst="rect">
            <a:avLst/>
          </a:prstGeom>
          <a:noFill/>
        </p:spPr>
        <p:txBody>
          <a:bodyPr wrap="none" rtlCol="0">
            <a:spAutoFit/>
          </a:bodyPr>
          <a:lstStyle/>
          <a:p>
            <a:r>
              <a:rPr lang="en-CA" sz="1500" dirty="0">
                <a:latin typeface="Times New Roman" panose="02020603050405020304" pitchFamily="18" charset="0"/>
                <a:cs typeface="Times New Roman" panose="02020603050405020304" pitchFamily="18" charset="0"/>
              </a:rPr>
              <a:t>R</a:t>
            </a:r>
            <a:r>
              <a:rPr lang="en-CA" sz="1500" baseline="-25000" dirty="0">
                <a:latin typeface="Times New Roman" panose="02020603050405020304" pitchFamily="18" charset="0"/>
                <a:cs typeface="Times New Roman" panose="02020603050405020304" pitchFamily="18" charset="0"/>
              </a:rPr>
              <a:t>2</a:t>
            </a:r>
            <a:r>
              <a:rPr lang="en-CA" sz="1500" dirty="0">
                <a:latin typeface="Times New Roman" panose="02020603050405020304" pitchFamily="18" charset="0"/>
                <a:cs typeface="Times New Roman" panose="02020603050405020304" pitchFamily="18" charset="0"/>
              </a:rPr>
              <a:t> = </a:t>
            </a:r>
            <a:r>
              <a:rPr lang="en-CA" sz="2100" dirty="0" err="1">
                <a:latin typeface="Times New Roman" panose="02020603050405020304" pitchFamily="18" charset="0"/>
                <a:cs typeface="Times New Roman" panose="02020603050405020304" pitchFamily="18" charset="0"/>
              </a:rPr>
              <a:t>hydroxyalkyl</a:t>
            </a:r>
            <a:endParaRPr lang="en-CA" sz="1500" dirty="0">
              <a:latin typeface="Times New Roman" panose="02020603050405020304" pitchFamily="18" charset="0"/>
              <a:cs typeface="Times New Roman" panose="02020603050405020304" pitchFamily="18" charset="0"/>
            </a:endParaRPr>
          </a:p>
          <a:p>
            <a:pPr>
              <a:tabLst>
                <a:tab pos="342892" algn="l"/>
              </a:tabLst>
            </a:pPr>
            <a:r>
              <a:rPr lang="en-CA" sz="1500" dirty="0">
                <a:latin typeface="Times New Roman" panose="02020603050405020304" pitchFamily="18" charset="0"/>
                <a:cs typeface="Times New Roman" panose="02020603050405020304" pitchFamily="18" charset="0"/>
              </a:rPr>
              <a:t>	</a:t>
            </a:r>
            <a:r>
              <a:rPr lang="en-CA" sz="2100" dirty="0">
                <a:latin typeface="Times New Roman" panose="02020603050405020304" pitchFamily="18" charset="0"/>
                <a:cs typeface="Times New Roman" panose="02020603050405020304" pitchFamily="18" charset="0"/>
              </a:rPr>
              <a:t>silicone</a:t>
            </a:r>
            <a:endParaRPr lang="en-CA" sz="15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normAutofit/>
          </a:bodyPr>
          <a:lstStyle/>
          <a:p>
            <a:r>
              <a:rPr lang="en-CA" sz="4000" dirty="0">
                <a:latin typeface="Arial" panose="020B0604020202020204" pitchFamily="34" charset="0"/>
              </a:rPr>
              <a:t>Polymers from</a:t>
            </a:r>
            <a:br>
              <a:rPr lang="en-CA" sz="4000" dirty="0">
                <a:latin typeface="Arial" panose="020B0604020202020204" pitchFamily="34" charset="0"/>
              </a:rPr>
            </a:br>
            <a:r>
              <a:rPr lang="en-CA" sz="4000" dirty="0">
                <a:latin typeface="Arial" panose="020B0604020202020204" pitchFamily="34" charset="0"/>
              </a:rPr>
              <a:t>Condensation Reactions</a:t>
            </a:r>
          </a:p>
        </p:txBody>
      </p:sp>
      <p:grpSp>
        <p:nvGrpSpPr>
          <p:cNvPr id="1083" name="Group 1082">
            <a:extLst>
              <a:ext uri="{FF2B5EF4-FFF2-40B4-BE49-F238E27FC236}">
                <a16:creationId xmlns:a16="http://schemas.microsoft.com/office/drawing/2014/main" id="{8F224178-16F9-448C-B873-9599D313A4FB}"/>
              </a:ext>
            </a:extLst>
          </p:cNvPr>
          <p:cNvGrpSpPr/>
          <p:nvPr/>
        </p:nvGrpSpPr>
        <p:grpSpPr>
          <a:xfrm>
            <a:off x="1499408" y="2092577"/>
            <a:ext cx="1091097" cy="456629"/>
            <a:chOff x="1999210" y="1647102"/>
            <a:chExt cx="1454796" cy="608838"/>
          </a:xfrm>
        </p:grpSpPr>
        <p:sp>
          <p:nvSpPr>
            <p:cNvPr id="3" name="Rectangle 2"/>
            <p:cNvSpPr/>
            <p:nvPr/>
          </p:nvSpPr>
          <p:spPr>
            <a:xfrm>
              <a:off x="1999210" y="1658258"/>
              <a:ext cx="1454796" cy="597682"/>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9918" y="1647102"/>
              <a:ext cx="1411194" cy="59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832949" y="5072049"/>
            <a:ext cx="7682401" cy="1077218"/>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The flexible silicone is in the backbone, providing improved elongation.</a:t>
            </a:r>
          </a:p>
        </p:txBody>
      </p:sp>
      <p:pic>
        <p:nvPicPr>
          <p:cNvPr id="4" name="Recorded Sound">
            <a:hlinkClick r:id="" action="ppaction://media"/>
            <a:extLst>
              <a:ext uri="{FF2B5EF4-FFF2-40B4-BE49-F238E27FC236}">
                <a16:creationId xmlns:a16="http://schemas.microsoft.com/office/drawing/2014/main" id="{BA799097-FA45-4439-A364-87B8D88E39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4453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228600"/>
            <a:ext cx="7842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400" b="1" dirty="0">
                <a:latin typeface="Arial" panose="020B0604020202020204" pitchFamily="34" charset="0"/>
                <a:cs typeface="Arial" panose="020B0604020202020204" pitchFamily="34" charset="0"/>
              </a:rPr>
              <a:t>Epoxy Silicone System</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91" y="1027174"/>
            <a:ext cx="3145542" cy="877826"/>
          </a:xfrm>
          <a:prstGeom prst="rect">
            <a:avLst/>
          </a:prstGeom>
        </p:spPr>
      </p:pic>
      <p:grpSp>
        <p:nvGrpSpPr>
          <p:cNvPr id="14" name="Group 13"/>
          <p:cNvGrpSpPr/>
          <p:nvPr/>
        </p:nvGrpSpPr>
        <p:grpSpPr>
          <a:xfrm>
            <a:off x="606208" y="3161930"/>
            <a:ext cx="1901956" cy="1584963"/>
            <a:chOff x="762000" y="2667000"/>
            <a:chExt cx="1901956" cy="1584963"/>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2667000"/>
              <a:ext cx="1901956" cy="1584963"/>
            </a:xfrm>
            <a:prstGeom prst="rect">
              <a:avLst/>
            </a:prstGeom>
          </p:spPr>
        </p:pic>
        <p:sp>
          <p:nvSpPr>
            <p:cNvPr id="12" name="TextBox 11"/>
            <p:cNvSpPr txBox="1"/>
            <p:nvPr/>
          </p:nvSpPr>
          <p:spPr>
            <a:xfrm>
              <a:off x="1524000" y="3276600"/>
              <a:ext cx="284052"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8</a:t>
              </a:r>
            </a:p>
          </p:txBody>
        </p:sp>
        <p:sp>
          <p:nvSpPr>
            <p:cNvPr id="13" name="TextBox 12"/>
            <p:cNvSpPr txBox="1"/>
            <p:nvPr/>
          </p:nvSpPr>
          <p:spPr>
            <a:xfrm>
              <a:off x="1981200" y="3276600"/>
              <a:ext cx="482824"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250</a:t>
              </a:r>
            </a:p>
          </p:txBody>
        </p:sp>
      </p:grpSp>
      <p:sp>
        <p:nvSpPr>
          <p:cNvPr id="15" name="TextBox 14"/>
          <p:cNvSpPr txBox="1"/>
          <p:nvPr/>
        </p:nvSpPr>
        <p:spPr>
          <a:xfrm>
            <a:off x="569647" y="4812268"/>
            <a:ext cx="1620957" cy="369332"/>
          </a:xfrm>
          <a:prstGeom prst="rect">
            <a:avLst/>
          </a:prstGeom>
          <a:noFill/>
        </p:spPr>
        <p:txBody>
          <a:bodyPr wrap="none" rtlCol="0">
            <a:spAutoFit/>
          </a:bodyPr>
          <a:lstStyle/>
          <a:p>
            <a:r>
              <a:rPr lang="en-CA" dirty="0"/>
              <a:t>X-linker (8%)</a:t>
            </a:r>
          </a:p>
        </p:txBody>
      </p:sp>
      <p:sp>
        <p:nvSpPr>
          <p:cNvPr id="16" name="TextBox 15"/>
          <p:cNvSpPr txBox="1"/>
          <p:nvPr/>
        </p:nvSpPr>
        <p:spPr>
          <a:xfrm>
            <a:off x="569647" y="2173226"/>
            <a:ext cx="2264410" cy="923330"/>
          </a:xfrm>
          <a:prstGeom prst="rect">
            <a:avLst/>
          </a:prstGeom>
          <a:noFill/>
        </p:spPr>
        <p:txBody>
          <a:bodyPr wrap="square" rtlCol="0">
            <a:spAutoFit/>
          </a:bodyPr>
          <a:lstStyle/>
          <a:p>
            <a:r>
              <a:rPr lang="en-CA" dirty="0" err="1"/>
              <a:t>Linears</a:t>
            </a:r>
            <a:endParaRPr lang="en-CA" dirty="0"/>
          </a:p>
          <a:p>
            <a:r>
              <a:rPr lang="en-CA" dirty="0"/>
              <a:t>X=400 (20-34%)</a:t>
            </a:r>
          </a:p>
          <a:p>
            <a:r>
              <a:rPr lang="en-CA" dirty="0"/>
              <a:t>X=10 (10-35%)</a:t>
            </a:r>
          </a:p>
        </p:txBody>
      </p:sp>
      <p:cxnSp>
        <p:nvCxnSpPr>
          <p:cNvPr id="18" name="Straight Arrow Connector 17"/>
          <p:cNvCxnSpPr/>
          <p:nvPr/>
        </p:nvCxnSpPr>
        <p:spPr>
          <a:xfrm>
            <a:off x="2819400" y="2106459"/>
            <a:ext cx="114300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43200" y="2200870"/>
            <a:ext cx="1851789" cy="923330"/>
          </a:xfrm>
          <a:prstGeom prst="rect">
            <a:avLst/>
          </a:prstGeom>
          <a:noFill/>
        </p:spPr>
        <p:txBody>
          <a:bodyPr wrap="none" rtlCol="0">
            <a:spAutoFit/>
          </a:bodyPr>
          <a:lstStyle/>
          <a:p>
            <a:r>
              <a:rPr lang="en-CA" dirty="0"/>
              <a:t>5-11% MHHPA</a:t>
            </a:r>
          </a:p>
          <a:p>
            <a:r>
              <a:rPr lang="en-CA" dirty="0"/>
              <a:t>AMI-1</a:t>
            </a:r>
          </a:p>
          <a:p>
            <a:r>
              <a:rPr lang="en-CA" dirty="0"/>
              <a:t>110°C, 4 hours</a:t>
            </a:r>
          </a:p>
        </p:txBody>
      </p:sp>
      <p:graphicFrame>
        <p:nvGraphicFramePr>
          <p:cNvPr id="21" name="Chart 20"/>
          <p:cNvGraphicFramePr>
            <a:graphicFrameLocks/>
          </p:cNvGraphicFramePr>
          <p:nvPr/>
        </p:nvGraphicFramePr>
        <p:xfrm>
          <a:off x="2825928" y="2922741"/>
          <a:ext cx="6286707" cy="3529379"/>
        </p:xfrm>
        <a:graphic>
          <a:graphicData uri="http://schemas.openxmlformats.org/drawingml/2006/chart">
            <c:chart xmlns:c="http://schemas.openxmlformats.org/drawingml/2006/chart" xmlns:r="http://schemas.openxmlformats.org/officeDocument/2006/relationships" r:id="rId7"/>
          </a:graphicData>
        </a:graphic>
      </p:graphicFrame>
      <p:sp>
        <p:nvSpPr>
          <p:cNvPr id="3" name="Oval 2">
            <a:extLst>
              <a:ext uri="{FF2B5EF4-FFF2-40B4-BE49-F238E27FC236}">
                <a16:creationId xmlns:a16="http://schemas.microsoft.com/office/drawing/2014/main" id="{219AE50D-EB91-470A-9B54-9186C2024169}"/>
              </a:ext>
            </a:extLst>
          </p:cNvPr>
          <p:cNvSpPr/>
          <p:nvPr/>
        </p:nvSpPr>
        <p:spPr>
          <a:xfrm>
            <a:off x="4588055" y="3218609"/>
            <a:ext cx="1009650" cy="1239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AEDA561-A877-4D09-B89F-1B6DDDFB91C8}"/>
              </a:ext>
            </a:extLst>
          </p:cNvPr>
          <p:cNvSpPr/>
          <p:nvPr/>
        </p:nvSpPr>
        <p:spPr>
          <a:xfrm>
            <a:off x="2508164" y="2703574"/>
            <a:ext cx="2047782" cy="515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759B3DF2-95FF-44E9-9599-0DBF97CCA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052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932034" y="2971801"/>
            <a:ext cx="1091097" cy="44826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27" name="Rectangle 26"/>
          <p:cNvSpPr/>
          <p:nvPr/>
        </p:nvSpPr>
        <p:spPr>
          <a:xfrm>
            <a:off x="1964121" y="3600454"/>
            <a:ext cx="436183" cy="425951"/>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20" name="Rectangle 19"/>
          <p:cNvSpPr/>
          <p:nvPr/>
        </p:nvSpPr>
        <p:spPr>
          <a:xfrm>
            <a:off x="3540701" y="2085309"/>
            <a:ext cx="1145603" cy="323850"/>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25" name="Rectangle 24"/>
          <p:cNvSpPr/>
          <p:nvPr/>
        </p:nvSpPr>
        <p:spPr>
          <a:xfrm>
            <a:off x="2021271" y="2171704"/>
            <a:ext cx="436183" cy="425951"/>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grpSp>
        <p:nvGrpSpPr>
          <p:cNvPr id="12" name="Group 11"/>
          <p:cNvGrpSpPr/>
          <p:nvPr/>
        </p:nvGrpSpPr>
        <p:grpSpPr>
          <a:xfrm>
            <a:off x="1514654" y="1760409"/>
            <a:ext cx="3057347" cy="1097091"/>
            <a:chOff x="495538" y="1128012"/>
            <a:chExt cx="4076462" cy="1462788"/>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38" y="1356611"/>
              <a:ext cx="1453428" cy="96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130" y="1128012"/>
              <a:ext cx="1270870" cy="146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2003120" y="1869208"/>
              <a:ext cx="107844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786554" y="2030439"/>
              <a:ext cx="1947246" cy="430887"/>
            </a:xfrm>
            <a:prstGeom prst="rect">
              <a:avLst/>
            </a:prstGeom>
            <a:noFill/>
          </p:spPr>
          <p:txBody>
            <a:bodyPr wrap="square" rtlCol="0">
              <a:spAutoFit/>
            </a:bodyPr>
            <a:lstStyle/>
            <a:p>
              <a:r>
                <a:rPr lang="en-CA" sz="1500" dirty="0">
                  <a:latin typeface="Times New Roman" panose="02020603050405020304" pitchFamily="18" charset="0"/>
                  <a:cs typeface="Times New Roman" panose="02020603050405020304" pitchFamily="18" charset="0"/>
                </a:rPr>
                <a:t>R1=Me, PMA</a:t>
              </a:r>
            </a:p>
          </p:txBody>
        </p:sp>
      </p:grpSp>
      <p:sp>
        <p:nvSpPr>
          <p:cNvPr id="15" name="TextBox 14"/>
          <p:cNvSpPr txBox="1"/>
          <p:nvPr/>
        </p:nvSpPr>
        <p:spPr>
          <a:xfrm>
            <a:off x="2604728" y="3788421"/>
            <a:ext cx="2352503" cy="323165"/>
          </a:xfrm>
          <a:prstGeom prst="rect">
            <a:avLst/>
          </a:prstGeom>
          <a:noFill/>
        </p:spPr>
        <p:txBody>
          <a:bodyPr wrap="none" rtlCol="0">
            <a:spAutoFit/>
          </a:bodyPr>
          <a:lstStyle/>
          <a:p>
            <a:r>
              <a:rPr lang="en-CA" sz="1500" dirty="0">
                <a:latin typeface="Times New Roman" panose="02020603050405020304" pitchFamily="18" charset="0"/>
                <a:cs typeface="Times New Roman" panose="02020603050405020304" pitchFamily="18" charset="0"/>
              </a:rPr>
              <a:t>R1=Mono Acrylate Silicone</a:t>
            </a:r>
          </a:p>
        </p:txBody>
      </p:sp>
      <p:grpSp>
        <p:nvGrpSpPr>
          <p:cNvPr id="29" name="Group 28"/>
          <p:cNvGrpSpPr/>
          <p:nvPr/>
        </p:nvGrpSpPr>
        <p:grpSpPr>
          <a:xfrm>
            <a:off x="1539029" y="2800354"/>
            <a:ext cx="6180310" cy="1275185"/>
            <a:chOff x="528034" y="2590800"/>
            <a:chExt cx="8240413" cy="1700245"/>
          </a:xfrm>
        </p:grpSpPr>
        <p:cxnSp>
          <p:nvCxnSpPr>
            <p:cNvPr id="10" name="Straight Arrow Connector 9"/>
            <p:cNvCxnSpPr/>
            <p:nvPr/>
          </p:nvCxnSpPr>
          <p:spPr>
            <a:xfrm>
              <a:off x="3733800" y="3804293"/>
              <a:ext cx="107844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6" name="Group 5"/>
            <p:cNvGrpSpPr/>
            <p:nvPr/>
          </p:nvGrpSpPr>
          <p:grpSpPr>
            <a:xfrm>
              <a:off x="5088745" y="2590801"/>
              <a:ext cx="3679702" cy="1700244"/>
              <a:chOff x="4168898" y="2811257"/>
              <a:chExt cx="3298702" cy="1441987"/>
            </a:xfrm>
          </p:grpSpPr>
          <p:sp>
            <p:nvSpPr>
              <p:cNvPr id="28" name="Rectangle 27"/>
              <p:cNvSpPr/>
              <p:nvPr/>
            </p:nvSpPr>
            <p:spPr>
              <a:xfrm>
                <a:off x="5764297" y="2908611"/>
                <a:ext cx="1454796" cy="59768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26" name="Rectangle 25"/>
              <p:cNvSpPr/>
              <p:nvPr/>
            </p:nvSpPr>
            <p:spPr>
              <a:xfrm>
                <a:off x="4168898" y="3602730"/>
                <a:ext cx="1241302" cy="501354"/>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0706" y="2811257"/>
                <a:ext cx="3196894" cy="139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32965" y="3913909"/>
                <a:ext cx="329942" cy="339335"/>
              </a:xfrm>
              <a:prstGeom prst="rect">
                <a:avLst/>
              </a:prstGeom>
              <a:noFill/>
            </p:spPr>
            <p:txBody>
              <a:bodyPr wrap="none" rtlCol="0">
                <a:spAutoFit/>
              </a:bodyPr>
              <a:lstStyle/>
              <a:p>
                <a:r>
                  <a:rPr lang="en-CA" sz="1350" dirty="0"/>
                  <a:t>n</a:t>
                </a:r>
              </a:p>
            </p:txBody>
          </p:sp>
          <p:sp>
            <p:nvSpPr>
              <p:cNvPr id="17" name="TextBox 16"/>
              <p:cNvSpPr txBox="1"/>
              <p:nvPr/>
            </p:nvSpPr>
            <p:spPr>
              <a:xfrm>
                <a:off x="6865119" y="3346868"/>
                <a:ext cx="310782" cy="339335"/>
              </a:xfrm>
              <a:prstGeom prst="rect">
                <a:avLst/>
              </a:prstGeom>
              <a:noFill/>
            </p:spPr>
            <p:txBody>
              <a:bodyPr wrap="none" rtlCol="0">
                <a:spAutoFit/>
              </a:bodyPr>
              <a:lstStyle/>
              <a:p>
                <a:r>
                  <a:rPr lang="en-CA" sz="1350" dirty="0"/>
                  <a:t>x</a:t>
                </a:r>
              </a:p>
            </p:txBody>
          </p:sp>
        </p:grpSp>
        <p:grpSp>
          <p:nvGrpSpPr>
            <p:cNvPr id="14" name="Group 13"/>
            <p:cNvGrpSpPr/>
            <p:nvPr/>
          </p:nvGrpSpPr>
          <p:grpSpPr>
            <a:xfrm>
              <a:off x="528034" y="2590800"/>
              <a:ext cx="3454599" cy="1576073"/>
              <a:chOff x="528034" y="2641420"/>
              <a:chExt cx="3454599" cy="1576073"/>
            </a:xfrm>
          </p:grpSpPr>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034" y="2641420"/>
                <a:ext cx="3454599" cy="157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066829" y="3429001"/>
                <a:ext cx="346677" cy="400109"/>
              </a:xfrm>
              <a:prstGeom prst="rect">
                <a:avLst/>
              </a:prstGeom>
              <a:noFill/>
            </p:spPr>
            <p:txBody>
              <a:bodyPr wrap="none" rtlCol="0">
                <a:spAutoFit/>
              </a:bodyPr>
              <a:lstStyle/>
              <a:p>
                <a:r>
                  <a:rPr lang="en-CA" sz="1350" dirty="0"/>
                  <a:t>x</a:t>
                </a:r>
              </a:p>
            </p:txBody>
          </p:sp>
        </p:grpSp>
      </p:grpSp>
      <p:sp>
        <p:nvSpPr>
          <p:cNvPr id="2" name="Title 1"/>
          <p:cNvSpPr>
            <a:spLocks noGrp="1"/>
          </p:cNvSpPr>
          <p:nvPr>
            <p:ph type="title"/>
          </p:nvPr>
        </p:nvSpPr>
        <p:spPr/>
        <p:txBody>
          <a:bodyPr>
            <a:normAutofit/>
          </a:bodyPr>
          <a:lstStyle/>
          <a:p>
            <a:r>
              <a:rPr lang="en-CA" sz="4400" dirty="0">
                <a:latin typeface="Arial" panose="020B0604020202020204" pitchFamily="34" charset="0"/>
              </a:rPr>
              <a:t>Free Radical Polymerization</a:t>
            </a:r>
          </a:p>
        </p:txBody>
      </p:sp>
      <p:sp>
        <p:nvSpPr>
          <p:cNvPr id="34" name="TextBox 33"/>
          <p:cNvSpPr txBox="1"/>
          <p:nvPr/>
        </p:nvSpPr>
        <p:spPr>
          <a:xfrm>
            <a:off x="1943428" y="4743733"/>
            <a:ext cx="5257145" cy="1077218"/>
          </a:xfrm>
          <a:prstGeom prst="rect">
            <a:avLst/>
          </a:prstGeom>
          <a:noFill/>
        </p:spPr>
        <p:txBody>
          <a:bodyPr wrap="none" rtlCol="0">
            <a:spAutoFit/>
          </a:bodyPr>
          <a:lstStyle/>
          <a:p>
            <a:pPr algn="ctr"/>
            <a:r>
              <a:rPr lang="en-CA" sz="3200" dirty="0">
                <a:latin typeface="Arial" panose="020B0604020202020204" pitchFamily="34" charset="0"/>
                <a:cs typeface="Arial" panose="020B0604020202020204" pitchFamily="34" charset="0"/>
              </a:rPr>
              <a:t>The flexible silicone is </a:t>
            </a:r>
            <a:r>
              <a:rPr lang="en-CA" sz="3200" b="1" dirty="0">
                <a:latin typeface="Arial" panose="020B0604020202020204" pitchFamily="34" charset="0"/>
                <a:cs typeface="Arial" panose="020B0604020202020204" pitchFamily="34" charset="0"/>
              </a:rPr>
              <a:t>NOT</a:t>
            </a:r>
            <a:r>
              <a:rPr lang="en-CA" sz="3200" dirty="0">
                <a:latin typeface="Arial" panose="020B0604020202020204" pitchFamily="34" charset="0"/>
                <a:cs typeface="Arial" panose="020B0604020202020204" pitchFamily="34" charset="0"/>
              </a:rPr>
              <a:t> </a:t>
            </a:r>
          </a:p>
          <a:p>
            <a:pPr algn="ctr"/>
            <a:r>
              <a:rPr lang="en-CA" sz="3200" dirty="0">
                <a:latin typeface="Arial" panose="020B0604020202020204" pitchFamily="34" charset="0"/>
                <a:cs typeface="Arial" panose="020B0604020202020204" pitchFamily="34" charset="0"/>
              </a:rPr>
              <a:t>in the backbone.</a:t>
            </a:r>
          </a:p>
        </p:txBody>
      </p:sp>
      <p:pic>
        <p:nvPicPr>
          <p:cNvPr id="3" name="Recorded Sound">
            <a:hlinkClick r:id="" action="ppaction://media"/>
            <a:extLst>
              <a:ext uri="{FF2B5EF4-FFF2-40B4-BE49-F238E27FC236}">
                <a16:creationId xmlns:a16="http://schemas.microsoft.com/office/drawing/2014/main" id="{1427E94C-12FA-4281-8E15-1CD0AA190C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813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534" y="104783"/>
            <a:ext cx="7886700" cy="1325563"/>
          </a:xfrm>
        </p:spPr>
        <p:txBody>
          <a:bodyPr>
            <a:normAutofit/>
          </a:bodyPr>
          <a:lstStyle/>
          <a:p>
            <a:r>
              <a:rPr lang="en-CA" sz="4400" b="1" dirty="0">
                <a:latin typeface="Arial" panose="020B0604020202020204" pitchFamily="34" charset="0"/>
                <a:cs typeface="Arial" panose="020B0604020202020204" pitchFamily="34" charset="0"/>
              </a:rPr>
              <a:t>Acrylate Silicone UV coating</a:t>
            </a:r>
          </a:p>
        </p:txBody>
      </p:sp>
      <p:grpSp>
        <p:nvGrpSpPr>
          <p:cNvPr id="6" name="Group 5">
            <a:extLst>
              <a:ext uri="{FF2B5EF4-FFF2-40B4-BE49-F238E27FC236}">
                <a16:creationId xmlns:a16="http://schemas.microsoft.com/office/drawing/2014/main" id="{1FF470FF-0917-4709-BB86-0BA291A0D713}"/>
              </a:ext>
            </a:extLst>
          </p:cNvPr>
          <p:cNvGrpSpPr/>
          <p:nvPr/>
        </p:nvGrpSpPr>
        <p:grpSpPr>
          <a:xfrm>
            <a:off x="120339" y="1261439"/>
            <a:ext cx="2655792" cy="2176348"/>
            <a:chOff x="506006" y="1080692"/>
            <a:chExt cx="2655792" cy="2176348"/>
          </a:xfrm>
        </p:grpSpPr>
        <p:cxnSp>
          <p:nvCxnSpPr>
            <p:cNvPr id="11" name="Straight Arrow Connector 10"/>
            <p:cNvCxnSpPr>
              <a:cxnSpLocks/>
            </p:cNvCxnSpPr>
            <p:nvPr/>
          </p:nvCxnSpPr>
          <p:spPr>
            <a:xfrm>
              <a:off x="664766" y="2877981"/>
              <a:ext cx="2390457" cy="1637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6006" y="1318048"/>
              <a:ext cx="2655792" cy="1938992"/>
            </a:xfrm>
            <a:prstGeom prst="rect">
              <a:avLst/>
            </a:prstGeom>
            <a:noFill/>
          </p:spPr>
          <p:txBody>
            <a:bodyPr wrap="none" rtlCol="0">
              <a:spAutoFit/>
            </a:bodyPr>
            <a:lstStyle/>
            <a:p>
              <a:r>
                <a:rPr lang="en-CA" sz="2000" dirty="0"/>
                <a:t>0-80% Epoxy Acrylate</a:t>
              </a:r>
            </a:p>
            <a:p>
              <a:r>
                <a:rPr lang="en-CA" sz="2000" dirty="0"/>
                <a:t>13% Synergist</a:t>
              </a:r>
            </a:p>
            <a:p>
              <a:r>
                <a:rPr lang="en-CA" sz="2000" dirty="0"/>
                <a:t>5% curing aid</a:t>
              </a:r>
            </a:p>
            <a:p>
              <a:r>
                <a:rPr lang="en-CA" sz="2000" dirty="0"/>
                <a:t>1.5% initiator</a:t>
              </a:r>
            </a:p>
            <a:p>
              <a:r>
                <a:rPr lang="en-CA" sz="2000" dirty="0"/>
                <a:t>0.5% reactive defoamer</a:t>
              </a:r>
            </a:p>
            <a:p>
              <a:r>
                <a:rPr lang="en-CA" sz="2000" dirty="0"/>
                <a:t>UV light, RT</a:t>
              </a:r>
            </a:p>
          </p:txBody>
        </p:sp>
        <p:sp>
          <p:nvSpPr>
            <p:cNvPr id="13" name="TextBox 12"/>
            <p:cNvSpPr txBox="1"/>
            <p:nvPr/>
          </p:nvSpPr>
          <p:spPr>
            <a:xfrm>
              <a:off x="506006" y="1080692"/>
              <a:ext cx="1694182" cy="400110"/>
            </a:xfrm>
            <a:prstGeom prst="rect">
              <a:avLst/>
            </a:prstGeom>
            <a:noFill/>
          </p:spPr>
          <p:txBody>
            <a:bodyPr wrap="none" rtlCol="0">
              <a:spAutoFit/>
            </a:bodyPr>
            <a:lstStyle/>
            <a:p>
              <a:r>
                <a:rPr lang="en-CA" sz="2000" dirty="0"/>
                <a:t>0-80% Silicone</a:t>
              </a:r>
            </a:p>
          </p:txBody>
        </p:sp>
      </p:grpSp>
      <p:grpSp>
        <p:nvGrpSpPr>
          <p:cNvPr id="27" name="Group 26"/>
          <p:cNvGrpSpPr/>
          <p:nvPr/>
        </p:nvGrpSpPr>
        <p:grpSpPr>
          <a:xfrm>
            <a:off x="729302" y="3785653"/>
            <a:ext cx="2018814" cy="2347519"/>
            <a:chOff x="6324600" y="2895600"/>
            <a:chExt cx="1901956" cy="2377445"/>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895600"/>
              <a:ext cx="1901956" cy="2377445"/>
            </a:xfrm>
            <a:prstGeom prst="rect">
              <a:avLst/>
            </a:prstGeom>
          </p:spPr>
        </p:pic>
        <p:sp>
          <p:nvSpPr>
            <p:cNvPr id="31" name="TextBox 30"/>
            <p:cNvSpPr txBox="1"/>
            <p:nvPr/>
          </p:nvSpPr>
          <p:spPr>
            <a:xfrm>
              <a:off x="7086601" y="3456801"/>
              <a:ext cx="247978" cy="264945"/>
            </a:xfrm>
            <a:prstGeom prst="rect">
              <a:avLst/>
            </a:prstGeom>
            <a:noFill/>
          </p:spPr>
          <p:txBody>
            <a:bodyPr wrap="none" rtlCol="0">
              <a:spAutoFit/>
            </a:bodyPr>
            <a:lstStyle/>
            <a:p>
              <a:r>
                <a:rPr lang="en-CA" sz="1100" dirty="0">
                  <a:latin typeface="Arial" panose="020B0604020202020204" pitchFamily="34" charset="0"/>
                  <a:cs typeface="Arial" panose="020B0604020202020204" pitchFamily="34" charset="0"/>
                </a:rPr>
                <a:t>4</a:t>
              </a:r>
            </a:p>
          </p:txBody>
        </p:sp>
        <p:sp>
          <p:nvSpPr>
            <p:cNvPr id="32" name="TextBox 31"/>
            <p:cNvSpPr txBox="1"/>
            <p:nvPr/>
          </p:nvSpPr>
          <p:spPr>
            <a:xfrm>
              <a:off x="7663190" y="3456801"/>
              <a:ext cx="247978" cy="264945"/>
            </a:xfrm>
            <a:prstGeom prst="rect">
              <a:avLst/>
            </a:prstGeom>
            <a:noFill/>
          </p:spPr>
          <p:txBody>
            <a:bodyPr wrap="none" rtlCol="0">
              <a:spAutoFit/>
            </a:bodyPr>
            <a:lstStyle/>
            <a:p>
              <a:r>
                <a:rPr lang="en-CA" sz="1100" dirty="0">
                  <a:latin typeface="Arial" panose="020B0604020202020204" pitchFamily="34" charset="0"/>
                  <a:cs typeface="Arial" panose="020B0604020202020204" pitchFamily="34" charset="0"/>
                </a:rPr>
                <a:t>8</a:t>
              </a:r>
            </a:p>
          </p:txBody>
        </p:sp>
        <p:sp>
          <p:nvSpPr>
            <p:cNvPr id="33" name="TextBox 32"/>
            <p:cNvSpPr txBox="1"/>
            <p:nvPr/>
          </p:nvSpPr>
          <p:spPr>
            <a:xfrm>
              <a:off x="7277325" y="4572000"/>
              <a:ext cx="247978" cy="264945"/>
            </a:xfrm>
            <a:prstGeom prst="rect">
              <a:avLst/>
            </a:prstGeom>
            <a:noFill/>
          </p:spPr>
          <p:txBody>
            <a:bodyPr wrap="none" rtlCol="0">
              <a:spAutoFit/>
            </a:bodyPr>
            <a:lstStyle/>
            <a:p>
              <a:r>
                <a:rPr lang="en-CA" sz="1100" dirty="0">
                  <a:latin typeface="Arial" panose="020B0604020202020204" pitchFamily="34" charset="0"/>
                  <a:cs typeface="Arial" panose="020B0604020202020204" pitchFamily="34" charset="0"/>
                </a:rPr>
                <a:t>8</a:t>
              </a:r>
            </a:p>
          </p:txBody>
        </p:sp>
      </p:gr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347" y="2191595"/>
            <a:ext cx="5553887" cy="396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0DF9688A-062D-4432-AF9B-C54B00B4F937}"/>
              </a:ext>
            </a:extLst>
          </p:cNvPr>
          <p:cNvSpPr/>
          <p:nvPr/>
        </p:nvSpPr>
        <p:spPr>
          <a:xfrm>
            <a:off x="2887197" y="2041371"/>
            <a:ext cx="914400" cy="33995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A11E280-33AE-40D6-9574-EF117081AA6E}"/>
              </a:ext>
            </a:extLst>
          </p:cNvPr>
          <p:cNvSpPr/>
          <p:nvPr/>
        </p:nvSpPr>
        <p:spPr>
          <a:xfrm rot="16200000">
            <a:off x="4181477" y="4657726"/>
            <a:ext cx="533400" cy="22478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9AD718F-8810-4EB7-9EA6-2DE4D4C24EF1}"/>
              </a:ext>
            </a:extLst>
          </p:cNvPr>
          <p:cNvSpPr/>
          <p:nvPr/>
        </p:nvSpPr>
        <p:spPr>
          <a:xfrm rot="16200000">
            <a:off x="562530" y="2524648"/>
            <a:ext cx="533400" cy="14177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corded Sound">
            <a:hlinkClick r:id="" action="ppaction://media"/>
            <a:extLst>
              <a:ext uri="{FF2B5EF4-FFF2-40B4-BE49-F238E27FC236}">
                <a16:creationId xmlns:a16="http://schemas.microsoft.com/office/drawing/2014/main" id="{B5DC69AA-C68B-413C-9FDC-8E666D3723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65952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2933102" y="1944183"/>
            <a:ext cx="808832"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904744" y="2075297"/>
            <a:ext cx="1460435" cy="323165"/>
          </a:xfrm>
          <a:prstGeom prst="rect">
            <a:avLst/>
          </a:prstGeom>
          <a:noFill/>
        </p:spPr>
        <p:txBody>
          <a:bodyPr wrap="square" rtlCol="0">
            <a:spAutoFit/>
          </a:bodyPr>
          <a:lstStyle/>
          <a:p>
            <a:r>
              <a:rPr lang="en-CA" sz="1500" dirty="0">
                <a:latin typeface="Times New Roman" panose="02020603050405020304" pitchFamily="18" charset="0"/>
                <a:cs typeface="Times New Roman" panose="02020603050405020304" pitchFamily="18" charset="0"/>
              </a:rPr>
              <a:t>R1=organic</a:t>
            </a:r>
          </a:p>
        </p:txBody>
      </p:sp>
      <p:sp>
        <p:nvSpPr>
          <p:cNvPr id="15" name="TextBox 14"/>
          <p:cNvSpPr txBox="1"/>
          <p:nvPr/>
        </p:nvSpPr>
        <p:spPr>
          <a:xfrm>
            <a:off x="3045433" y="3269843"/>
            <a:ext cx="1146468" cy="323165"/>
          </a:xfrm>
          <a:prstGeom prst="rect">
            <a:avLst/>
          </a:prstGeom>
          <a:noFill/>
        </p:spPr>
        <p:txBody>
          <a:bodyPr wrap="none" rtlCol="0">
            <a:spAutoFit/>
          </a:bodyPr>
          <a:lstStyle/>
          <a:p>
            <a:r>
              <a:rPr lang="en-CA" sz="1500" dirty="0">
                <a:latin typeface="Times New Roman" panose="02020603050405020304" pitchFamily="18" charset="0"/>
                <a:cs typeface="Times New Roman" panose="02020603050405020304" pitchFamily="18" charset="0"/>
              </a:rPr>
              <a:t>R1=Silicone</a:t>
            </a:r>
          </a:p>
        </p:txBody>
      </p:sp>
      <p:cxnSp>
        <p:nvCxnSpPr>
          <p:cNvPr id="10" name="Straight Arrow Connector 9"/>
          <p:cNvCxnSpPr/>
          <p:nvPr/>
        </p:nvCxnSpPr>
        <p:spPr>
          <a:xfrm>
            <a:off x="3214251" y="3191029"/>
            <a:ext cx="808832"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p>
            <a:r>
              <a:rPr lang="en-CA" sz="3600" dirty="0">
                <a:latin typeface="Arial" panose="020B0604020202020204" pitchFamily="34" charset="0"/>
              </a:rPr>
              <a:t>Polymers from Thiol </a:t>
            </a:r>
            <a:r>
              <a:rPr lang="en-CA" sz="3600" dirty="0" err="1">
                <a:latin typeface="Arial" panose="020B0604020202020204" pitchFamily="34" charset="0"/>
              </a:rPr>
              <a:t>Ene</a:t>
            </a:r>
            <a:r>
              <a:rPr lang="en-CA" sz="3600" dirty="0">
                <a:latin typeface="Arial" panose="020B0604020202020204" pitchFamily="34" charset="0"/>
              </a:rPr>
              <a:t> Reaction</a:t>
            </a:r>
          </a:p>
        </p:txBody>
      </p:sp>
      <p:grpSp>
        <p:nvGrpSpPr>
          <p:cNvPr id="21" name="Group 20">
            <a:extLst>
              <a:ext uri="{FF2B5EF4-FFF2-40B4-BE49-F238E27FC236}">
                <a16:creationId xmlns:a16="http://schemas.microsoft.com/office/drawing/2014/main" id="{4E41CDDE-2C3B-49A4-9111-58346EF6690E}"/>
              </a:ext>
            </a:extLst>
          </p:cNvPr>
          <p:cNvGrpSpPr/>
          <p:nvPr/>
        </p:nvGrpSpPr>
        <p:grpSpPr>
          <a:xfrm>
            <a:off x="1901889" y="1765008"/>
            <a:ext cx="990600" cy="425951"/>
            <a:chOff x="1637537" y="2070140"/>
            <a:chExt cx="990600" cy="425951"/>
          </a:xfrm>
        </p:grpSpPr>
        <p:sp>
          <p:nvSpPr>
            <p:cNvPr id="25" name="Rectangle 24"/>
            <p:cNvSpPr/>
            <p:nvPr/>
          </p:nvSpPr>
          <p:spPr>
            <a:xfrm>
              <a:off x="1670196" y="2070140"/>
              <a:ext cx="940722" cy="425951"/>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graphicFrame>
          <p:nvGraphicFramePr>
            <p:cNvPr id="3" name="Object 2">
              <a:extLst>
                <a:ext uri="{FF2B5EF4-FFF2-40B4-BE49-F238E27FC236}">
                  <a16:creationId xmlns:a16="http://schemas.microsoft.com/office/drawing/2014/main" id="{A6028DD6-C33A-4C83-B1CC-FF34AEA133F3}"/>
                </a:ext>
              </a:extLst>
            </p:cNvPr>
            <p:cNvGraphicFramePr>
              <a:graphicFrameLocks noChangeAspect="1"/>
            </p:cNvGraphicFramePr>
            <p:nvPr>
              <p:extLst>
                <p:ext uri="{D42A27DB-BD31-4B8C-83A1-F6EECF244321}">
                  <p14:modId xmlns:p14="http://schemas.microsoft.com/office/powerpoint/2010/main" val="2069644410"/>
                </p:ext>
              </p:extLst>
            </p:nvPr>
          </p:nvGraphicFramePr>
          <p:xfrm>
            <a:off x="1637537" y="2113931"/>
            <a:ext cx="990600" cy="330200"/>
          </p:xfrm>
          <a:graphic>
            <a:graphicData uri="http://schemas.openxmlformats.org/presentationml/2006/ole">
              <mc:AlternateContent xmlns:mc="http://schemas.openxmlformats.org/markup-compatibility/2006">
                <mc:Choice xmlns:v="urn:schemas-microsoft-com:vml" Requires="v">
                  <p:oleObj spid="_x0000_s26385" name="ChemDoodle OLE" r:id="rId5" imgW="990720" imgH="330120" progId="CHEMDOODLEOLE.ChemDoodleEmbeddedObject.1">
                    <p:embed/>
                  </p:oleObj>
                </mc:Choice>
                <mc:Fallback>
                  <p:oleObj name="ChemDoodle OLE" r:id="rId5" imgW="990720" imgH="330120" progId="CHEMDOODLEOLE.ChemDoodleEmbeddedObject.1">
                    <p:embed/>
                    <p:pic>
                      <p:nvPicPr>
                        <p:cNvPr id="0" name=""/>
                        <p:cNvPicPr/>
                        <p:nvPr/>
                      </p:nvPicPr>
                      <p:blipFill>
                        <a:blip r:embed="rId6"/>
                        <a:stretch>
                          <a:fillRect/>
                        </a:stretch>
                      </p:blipFill>
                      <p:spPr>
                        <a:xfrm>
                          <a:off x="1637537" y="2113931"/>
                          <a:ext cx="990600" cy="330200"/>
                        </a:xfrm>
                        <a:prstGeom prst="rect">
                          <a:avLst/>
                        </a:prstGeom>
                      </p:spPr>
                    </p:pic>
                  </p:oleObj>
                </mc:Fallback>
              </mc:AlternateContent>
            </a:graphicData>
          </a:graphic>
        </p:graphicFrame>
      </p:grpSp>
      <p:pic>
        <p:nvPicPr>
          <p:cNvPr id="9" name="Picture 8">
            <a:extLst>
              <a:ext uri="{FF2B5EF4-FFF2-40B4-BE49-F238E27FC236}">
                <a16:creationId xmlns:a16="http://schemas.microsoft.com/office/drawing/2014/main" id="{BCBFB2FB-975F-4BE4-B95C-93070351901D}"/>
              </a:ext>
            </a:extLst>
          </p:cNvPr>
          <p:cNvPicPr>
            <a:picLocks noChangeAspect="1"/>
          </p:cNvPicPr>
          <p:nvPr/>
        </p:nvPicPr>
        <p:blipFill>
          <a:blip r:embed="rId7"/>
          <a:stretch>
            <a:fillRect/>
          </a:stretch>
        </p:blipFill>
        <p:spPr>
          <a:xfrm>
            <a:off x="3104837" y="1299841"/>
            <a:ext cx="314872" cy="474853"/>
          </a:xfrm>
          <a:prstGeom prst="rect">
            <a:avLst/>
          </a:prstGeom>
        </p:spPr>
      </p:pic>
      <p:sp>
        <p:nvSpPr>
          <p:cNvPr id="20" name="Rectangle 19"/>
          <p:cNvSpPr/>
          <p:nvPr/>
        </p:nvSpPr>
        <p:spPr>
          <a:xfrm>
            <a:off x="4855265" y="1751447"/>
            <a:ext cx="1012078" cy="323850"/>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grpSp>
        <p:nvGrpSpPr>
          <p:cNvPr id="19" name="Group 18">
            <a:extLst>
              <a:ext uri="{FF2B5EF4-FFF2-40B4-BE49-F238E27FC236}">
                <a16:creationId xmlns:a16="http://schemas.microsoft.com/office/drawing/2014/main" id="{7602C439-3216-457F-90BB-EFB759535086}"/>
              </a:ext>
            </a:extLst>
          </p:cNvPr>
          <p:cNvGrpSpPr/>
          <p:nvPr/>
        </p:nvGrpSpPr>
        <p:grpSpPr>
          <a:xfrm>
            <a:off x="1225237" y="2838103"/>
            <a:ext cx="1879600" cy="764375"/>
            <a:chOff x="748537" y="3608544"/>
            <a:chExt cx="1879600" cy="764375"/>
          </a:xfrm>
        </p:grpSpPr>
        <p:sp>
          <p:nvSpPr>
            <p:cNvPr id="23" name="Rectangle 22"/>
            <p:cNvSpPr/>
            <p:nvPr/>
          </p:nvSpPr>
          <p:spPr>
            <a:xfrm>
              <a:off x="1091988" y="3739083"/>
              <a:ext cx="1213513" cy="542561"/>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graphicFrame>
          <p:nvGraphicFramePr>
            <p:cNvPr id="16" name="Object 15">
              <a:extLst>
                <a:ext uri="{FF2B5EF4-FFF2-40B4-BE49-F238E27FC236}">
                  <a16:creationId xmlns:a16="http://schemas.microsoft.com/office/drawing/2014/main" id="{018A9ADF-A83B-49D0-989B-64117FDED41B}"/>
                </a:ext>
              </a:extLst>
            </p:cNvPr>
            <p:cNvGraphicFramePr>
              <a:graphicFrameLocks noChangeAspect="1"/>
            </p:cNvGraphicFramePr>
            <p:nvPr>
              <p:extLst>
                <p:ext uri="{D42A27DB-BD31-4B8C-83A1-F6EECF244321}">
                  <p14:modId xmlns:p14="http://schemas.microsoft.com/office/powerpoint/2010/main" val="3429212004"/>
                </p:ext>
              </p:extLst>
            </p:nvPr>
          </p:nvGraphicFramePr>
          <p:xfrm>
            <a:off x="748537" y="3608544"/>
            <a:ext cx="1879600" cy="673100"/>
          </p:xfrm>
          <a:graphic>
            <a:graphicData uri="http://schemas.openxmlformats.org/presentationml/2006/ole">
              <mc:AlternateContent xmlns:mc="http://schemas.openxmlformats.org/markup-compatibility/2006">
                <mc:Choice xmlns:v="urn:schemas-microsoft-com:vml" Requires="v">
                  <p:oleObj spid="_x0000_s26386" name="ChemDoodle OLE" r:id="rId8" imgW="1879560" imgH="673200" progId="CHEMDOODLEOLE.ChemDoodleEmbeddedObject.1">
                    <p:embed/>
                  </p:oleObj>
                </mc:Choice>
                <mc:Fallback>
                  <p:oleObj name="ChemDoodle OLE" r:id="rId8" imgW="1879560" imgH="673200" progId="CHEMDOODLEOLE.ChemDoodleEmbeddedObject.1">
                    <p:embed/>
                    <p:pic>
                      <p:nvPicPr>
                        <p:cNvPr id="0" name=""/>
                        <p:cNvPicPr/>
                        <p:nvPr/>
                      </p:nvPicPr>
                      <p:blipFill>
                        <a:blip r:embed="rId9"/>
                        <a:stretch>
                          <a:fillRect/>
                        </a:stretch>
                      </p:blipFill>
                      <p:spPr>
                        <a:xfrm>
                          <a:off x="748537" y="3608544"/>
                          <a:ext cx="1879600" cy="673100"/>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BB107A0E-E143-47DE-BA6F-6E21A7BD7632}"/>
                </a:ext>
              </a:extLst>
            </p:cNvPr>
            <p:cNvSpPr txBox="1"/>
            <p:nvPr/>
          </p:nvSpPr>
          <p:spPr>
            <a:xfrm>
              <a:off x="1765055" y="4072837"/>
              <a:ext cx="260008" cy="300082"/>
            </a:xfrm>
            <a:prstGeom prst="rect">
              <a:avLst/>
            </a:prstGeom>
            <a:noFill/>
          </p:spPr>
          <p:txBody>
            <a:bodyPr wrap="none" rtlCol="0">
              <a:spAutoFit/>
            </a:bodyPr>
            <a:lstStyle/>
            <a:p>
              <a:r>
                <a:rPr lang="en-CA" sz="1350" dirty="0"/>
                <a:t>x</a:t>
              </a:r>
            </a:p>
          </p:txBody>
        </p:sp>
      </p:grpSp>
      <p:pic>
        <p:nvPicPr>
          <p:cNvPr id="41" name="Picture 40">
            <a:extLst>
              <a:ext uri="{FF2B5EF4-FFF2-40B4-BE49-F238E27FC236}">
                <a16:creationId xmlns:a16="http://schemas.microsoft.com/office/drawing/2014/main" id="{9AE501F2-D44B-4260-825A-CFD9CECB81A9}"/>
              </a:ext>
            </a:extLst>
          </p:cNvPr>
          <p:cNvPicPr>
            <a:picLocks noChangeAspect="1"/>
          </p:cNvPicPr>
          <p:nvPr/>
        </p:nvPicPr>
        <p:blipFill>
          <a:blip r:embed="rId7"/>
          <a:stretch>
            <a:fillRect/>
          </a:stretch>
        </p:blipFill>
        <p:spPr>
          <a:xfrm>
            <a:off x="3290852" y="2625404"/>
            <a:ext cx="314872" cy="474853"/>
          </a:xfrm>
          <a:prstGeom prst="rect">
            <a:avLst/>
          </a:prstGeom>
        </p:spPr>
      </p:pic>
      <p:graphicFrame>
        <p:nvGraphicFramePr>
          <p:cNvPr id="12" name="Object 11">
            <a:extLst>
              <a:ext uri="{FF2B5EF4-FFF2-40B4-BE49-F238E27FC236}">
                <a16:creationId xmlns:a16="http://schemas.microsoft.com/office/drawing/2014/main" id="{B8569BE4-2F20-4E3F-A870-1569ECAFE212}"/>
              </a:ext>
            </a:extLst>
          </p:cNvPr>
          <p:cNvGraphicFramePr>
            <a:graphicFrameLocks noChangeAspect="1"/>
          </p:cNvGraphicFramePr>
          <p:nvPr>
            <p:extLst>
              <p:ext uri="{D42A27DB-BD31-4B8C-83A1-F6EECF244321}">
                <p14:modId xmlns:p14="http://schemas.microsoft.com/office/powerpoint/2010/main" val="2805032026"/>
              </p:ext>
            </p:extLst>
          </p:nvPr>
        </p:nvGraphicFramePr>
        <p:xfrm>
          <a:off x="4377434" y="1800183"/>
          <a:ext cx="2019300" cy="355600"/>
        </p:xfrm>
        <a:graphic>
          <a:graphicData uri="http://schemas.openxmlformats.org/presentationml/2006/ole">
            <mc:AlternateContent xmlns:mc="http://schemas.openxmlformats.org/markup-compatibility/2006">
              <mc:Choice xmlns:v="urn:schemas-microsoft-com:vml" Requires="v">
                <p:oleObj spid="_x0000_s26387" name="ChemDoodle OLE" r:id="rId10" imgW="2019240" imgH="355680" progId="CHEMDOODLEOLE.ChemDoodleEmbeddedObject.1">
                  <p:embed/>
                </p:oleObj>
              </mc:Choice>
              <mc:Fallback>
                <p:oleObj name="ChemDoodle OLE" r:id="rId10" imgW="2019240" imgH="355680" progId="CHEMDOODLEOLE.ChemDoodleEmbeddedObject.1">
                  <p:embed/>
                  <p:pic>
                    <p:nvPicPr>
                      <p:cNvPr id="0" name=""/>
                      <p:cNvPicPr/>
                      <p:nvPr/>
                    </p:nvPicPr>
                    <p:blipFill>
                      <a:blip r:embed="rId11"/>
                      <a:stretch>
                        <a:fillRect/>
                      </a:stretch>
                    </p:blipFill>
                    <p:spPr>
                      <a:xfrm>
                        <a:off x="4377434" y="1800183"/>
                        <a:ext cx="2019300" cy="355600"/>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154081C5-5DF7-4CD7-812E-A1B414658A84}"/>
              </a:ext>
            </a:extLst>
          </p:cNvPr>
          <p:cNvGrpSpPr/>
          <p:nvPr/>
        </p:nvGrpSpPr>
        <p:grpSpPr>
          <a:xfrm>
            <a:off x="4301315" y="2789670"/>
            <a:ext cx="2921000" cy="861241"/>
            <a:chOff x="4100827" y="3347424"/>
            <a:chExt cx="2921000" cy="861241"/>
          </a:xfrm>
        </p:grpSpPr>
        <p:sp>
          <p:nvSpPr>
            <p:cNvPr id="28" name="Rectangle 27"/>
            <p:cNvSpPr/>
            <p:nvPr/>
          </p:nvSpPr>
          <p:spPr>
            <a:xfrm>
              <a:off x="4671623" y="3410885"/>
              <a:ext cx="1754008" cy="71131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17" name="TextBox 16"/>
            <p:cNvSpPr txBox="1"/>
            <p:nvPr/>
          </p:nvSpPr>
          <p:spPr>
            <a:xfrm>
              <a:off x="5615133" y="3908583"/>
              <a:ext cx="260008" cy="300082"/>
            </a:xfrm>
            <a:prstGeom prst="rect">
              <a:avLst/>
            </a:prstGeom>
            <a:noFill/>
          </p:spPr>
          <p:txBody>
            <a:bodyPr wrap="square" rtlCol="0">
              <a:spAutoFit/>
            </a:bodyPr>
            <a:lstStyle/>
            <a:p>
              <a:r>
                <a:rPr lang="en-CA" sz="1350" dirty="0"/>
                <a:t>x</a:t>
              </a:r>
            </a:p>
          </p:txBody>
        </p:sp>
        <p:graphicFrame>
          <p:nvGraphicFramePr>
            <p:cNvPr id="13" name="Object 12">
              <a:extLst>
                <a:ext uri="{FF2B5EF4-FFF2-40B4-BE49-F238E27FC236}">
                  <a16:creationId xmlns:a16="http://schemas.microsoft.com/office/drawing/2014/main" id="{8C6BC1F6-3597-4E9D-99A0-671626D936F3}"/>
                </a:ext>
              </a:extLst>
            </p:cNvPr>
            <p:cNvGraphicFramePr>
              <a:graphicFrameLocks noChangeAspect="1"/>
            </p:cNvGraphicFramePr>
            <p:nvPr>
              <p:extLst>
                <p:ext uri="{D42A27DB-BD31-4B8C-83A1-F6EECF244321}">
                  <p14:modId xmlns:p14="http://schemas.microsoft.com/office/powerpoint/2010/main" val="1763133219"/>
                </p:ext>
              </p:extLst>
            </p:nvPr>
          </p:nvGraphicFramePr>
          <p:xfrm>
            <a:off x="4100827" y="3347424"/>
            <a:ext cx="2921000" cy="711200"/>
          </p:xfrm>
          <a:graphic>
            <a:graphicData uri="http://schemas.openxmlformats.org/presentationml/2006/ole">
              <mc:AlternateContent xmlns:mc="http://schemas.openxmlformats.org/markup-compatibility/2006">
                <mc:Choice xmlns:v="urn:schemas-microsoft-com:vml" Requires="v">
                  <p:oleObj spid="_x0000_s26388" name="ChemDoodle OLE" r:id="rId12" imgW="2921040" imgH="711360" progId="CHEMDOODLEOLE.ChemDoodleEmbeddedObject.1">
                    <p:embed/>
                  </p:oleObj>
                </mc:Choice>
                <mc:Fallback>
                  <p:oleObj name="ChemDoodle OLE" r:id="rId12" imgW="2921040" imgH="711360" progId="CHEMDOODLEOLE.ChemDoodleEmbeddedObject.1">
                    <p:embed/>
                    <p:pic>
                      <p:nvPicPr>
                        <p:cNvPr id="0" name=""/>
                        <p:cNvPicPr/>
                        <p:nvPr/>
                      </p:nvPicPr>
                      <p:blipFill>
                        <a:blip r:embed="rId13"/>
                        <a:stretch>
                          <a:fillRect/>
                        </a:stretch>
                      </p:blipFill>
                      <p:spPr>
                        <a:xfrm>
                          <a:off x="4100827" y="3347424"/>
                          <a:ext cx="2921000" cy="711200"/>
                        </a:xfrm>
                        <a:prstGeom prst="rect">
                          <a:avLst/>
                        </a:prstGeom>
                      </p:spPr>
                    </p:pic>
                  </p:oleObj>
                </mc:Fallback>
              </mc:AlternateContent>
            </a:graphicData>
          </a:graphic>
        </p:graphicFrame>
      </p:grpSp>
      <p:sp>
        <p:nvSpPr>
          <p:cNvPr id="33" name="TextBox 32">
            <a:extLst>
              <a:ext uri="{FF2B5EF4-FFF2-40B4-BE49-F238E27FC236}">
                <a16:creationId xmlns:a16="http://schemas.microsoft.com/office/drawing/2014/main" id="{DC47C6CD-4642-410B-A7BC-6AC00CB00A6F}"/>
              </a:ext>
            </a:extLst>
          </p:cNvPr>
          <p:cNvSpPr txBox="1"/>
          <p:nvPr/>
        </p:nvSpPr>
        <p:spPr>
          <a:xfrm>
            <a:off x="2182138" y="4872172"/>
            <a:ext cx="1428340" cy="553998"/>
          </a:xfrm>
          <a:prstGeom prst="rect">
            <a:avLst/>
          </a:prstGeom>
          <a:noFill/>
        </p:spPr>
        <p:txBody>
          <a:bodyPr wrap="none" rtlCol="0">
            <a:spAutoFit/>
          </a:bodyPr>
          <a:lstStyle/>
          <a:p>
            <a:r>
              <a:rPr lang="en-CA" sz="1500" dirty="0">
                <a:latin typeface="Times New Roman" panose="02020603050405020304" pitchFamily="18" charset="0"/>
                <a:cs typeface="Times New Roman" panose="02020603050405020304" pitchFamily="18" charset="0"/>
              </a:rPr>
              <a:t>R1=Silicone</a:t>
            </a:r>
          </a:p>
          <a:p>
            <a:r>
              <a:rPr lang="en-CA" sz="1500" dirty="0">
                <a:latin typeface="Times New Roman" panose="02020603050405020304" pitchFamily="18" charset="0"/>
                <a:cs typeface="Times New Roman" panose="02020603050405020304" pitchFamily="18" charset="0"/>
              </a:rPr>
              <a:t>R2=MQT Resin</a:t>
            </a:r>
          </a:p>
        </p:txBody>
      </p:sp>
      <p:cxnSp>
        <p:nvCxnSpPr>
          <p:cNvPr id="35" name="Straight Arrow Connector 34">
            <a:extLst>
              <a:ext uri="{FF2B5EF4-FFF2-40B4-BE49-F238E27FC236}">
                <a16:creationId xmlns:a16="http://schemas.microsoft.com/office/drawing/2014/main" id="{A5244A4B-9BDF-4CEA-A12C-C7D88613E344}"/>
              </a:ext>
            </a:extLst>
          </p:cNvPr>
          <p:cNvCxnSpPr/>
          <p:nvPr/>
        </p:nvCxnSpPr>
        <p:spPr>
          <a:xfrm>
            <a:off x="2256968" y="4786557"/>
            <a:ext cx="808832"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36" name="Group 35">
            <a:extLst>
              <a:ext uri="{FF2B5EF4-FFF2-40B4-BE49-F238E27FC236}">
                <a16:creationId xmlns:a16="http://schemas.microsoft.com/office/drawing/2014/main" id="{3AF596EB-CF5D-4418-9DFA-191D394F2993}"/>
              </a:ext>
            </a:extLst>
          </p:cNvPr>
          <p:cNvGrpSpPr/>
          <p:nvPr/>
        </p:nvGrpSpPr>
        <p:grpSpPr>
          <a:xfrm>
            <a:off x="258033" y="4498262"/>
            <a:ext cx="1879600" cy="764375"/>
            <a:chOff x="748537" y="3608544"/>
            <a:chExt cx="1879600" cy="764375"/>
          </a:xfrm>
        </p:grpSpPr>
        <p:sp>
          <p:nvSpPr>
            <p:cNvPr id="37" name="Rectangle 36">
              <a:extLst>
                <a:ext uri="{FF2B5EF4-FFF2-40B4-BE49-F238E27FC236}">
                  <a16:creationId xmlns:a16="http://schemas.microsoft.com/office/drawing/2014/main" id="{70A7D688-113F-4883-8E1B-84D1C2DE870E}"/>
                </a:ext>
              </a:extLst>
            </p:cNvPr>
            <p:cNvSpPr/>
            <p:nvPr/>
          </p:nvSpPr>
          <p:spPr>
            <a:xfrm>
              <a:off x="1091988" y="3739083"/>
              <a:ext cx="1213513" cy="542561"/>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graphicFrame>
          <p:nvGraphicFramePr>
            <p:cNvPr id="38" name="Object 37">
              <a:extLst>
                <a:ext uri="{FF2B5EF4-FFF2-40B4-BE49-F238E27FC236}">
                  <a16:creationId xmlns:a16="http://schemas.microsoft.com/office/drawing/2014/main" id="{5193C3D9-4B87-4B74-BF11-33BB837DFFEB}"/>
                </a:ext>
              </a:extLst>
            </p:cNvPr>
            <p:cNvGraphicFramePr>
              <a:graphicFrameLocks noChangeAspect="1"/>
            </p:cNvGraphicFramePr>
            <p:nvPr>
              <p:extLst>
                <p:ext uri="{D42A27DB-BD31-4B8C-83A1-F6EECF244321}">
                  <p14:modId xmlns:p14="http://schemas.microsoft.com/office/powerpoint/2010/main" val="317962477"/>
                </p:ext>
              </p:extLst>
            </p:nvPr>
          </p:nvGraphicFramePr>
          <p:xfrm>
            <a:off x="748537" y="3608544"/>
            <a:ext cx="1879600" cy="673100"/>
          </p:xfrm>
          <a:graphic>
            <a:graphicData uri="http://schemas.openxmlformats.org/presentationml/2006/ole">
              <mc:AlternateContent xmlns:mc="http://schemas.openxmlformats.org/markup-compatibility/2006">
                <mc:Choice xmlns:v="urn:schemas-microsoft-com:vml" Requires="v">
                  <p:oleObj spid="_x0000_s26389" name="ChemDoodle OLE" r:id="rId14" imgW="1879560" imgH="673200" progId="CHEMDOODLEOLE.ChemDoodleEmbeddedObject.1">
                    <p:embed/>
                  </p:oleObj>
                </mc:Choice>
                <mc:Fallback>
                  <p:oleObj name="ChemDoodle OLE" r:id="rId14" imgW="1879560" imgH="673200" progId="CHEMDOODLEOLE.ChemDoodleEmbeddedObject.1">
                    <p:embed/>
                    <p:pic>
                      <p:nvPicPr>
                        <p:cNvPr id="16" name="Object 15">
                          <a:extLst>
                            <a:ext uri="{FF2B5EF4-FFF2-40B4-BE49-F238E27FC236}">
                              <a16:creationId xmlns:a16="http://schemas.microsoft.com/office/drawing/2014/main" id="{018A9ADF-A83B-49D0-989B-64117FDED41B}"/>
                            </a:ext>
                          </a:extLst>
                        </p:cNvPr>
                        <p:cNvPicPr/>
                        <p:nvPr/>
                      </p:nvPicPr>
                      <p:blipFill>
                        <a:blip r:embed="rId9"/>
                        <a:stretch>
                          <a:fillRect/>
                        </a:stretch>
                      </p:blipFill>
                      <p:spPr>
                        <a:xfrm>
                          <a:off x="748537" y="3608544"/>
                          <a:ext cx="1879600" cy="673100"/>
                        </a:xfrm>
                        <a:prstGeom prst="rect">
                          <a:avLst/>
                        </a:prstGeom>
                      </p:spPr>
                    </p:pic>
                  </p:oleObj>
                </mc:Fallback>
              </mc:AlternateContent>
            </a:graphicData>
          </a:graphic>
        </p:graphicFrame>
        <p:sp>
          <p:nvSpPr>
            <p:cNvPr id="39" name="TextBox 38">
              <a:extLst>
                <a:ext uri="{FF2B5EF4-FFF2-40B4-BE49-F238E27FC236}">
                  <a16:creationId xmlns:a16="http://schemas.microsoft.com/office/drawing/2014/main" id="{C130B88D-5951-45B8-BCC4-D22A5B25B71C}"/>
                </a:ext>
              </a:extLst>
            </p:cNvPr>
            <p:cNvSpPr txBox="1"/>
            <p:nvPr/>
          </p:nvSpPr>
          <p:spPr>
            <a:xfrm>
              <a:off x="1765055" y="4072837"/>
              <a:ext cx="260008" cy="300082"/>
            </a:xfrm>
            <a:prstGeom prst="rect">
              <a:avLst/>
            </a:prstGeom>
            <a:noFill/>
          </p:spPr>
          <p:txBody>
            <a:bodyPr wrap="none" rtlCol="0">
              <a:spAutoFit/>
            </a:bodyPr>
            <a:lstStyle/>
            <a:p>
              <a:r>
                <a:rPr lang="en-CA" sz="1350" dirty="0"/>
                <a:t>x</a:t>
              </a:r>
            </a:p>
          </p:txBody>
        </p:sp>
      </p:grpSp>
      <p:pic>
        <p:nvPicPr>
          <p:cNvPr id="40" name="Picture 39">
            <a:extLst>
              <a:ext uri="{FF2B5EF4-FFF2-40B4-BE49-F238E27FC236}">
                <a16:creationId xmlns:a16="http://schemas.microsoft.com/office/drawing/2014/main" id="{6B5403D4-0A69-40D4-BD3D-AFFE81D23138}"/>
              </a:ext>
            </a:extLst>
          </p:cNvPr>
          <p:cNvPicPr>
            <a:picLocks noChangeAspect="1"/>
          </p:cNvPicPr>
          <p:nvPr/>
        </p:nvPicPr>
        <p:blipFill>
          <a:blip r:embed="rId7"/>
          <a:stretch>
            <a:fillRect/>
          </a:stretch>
        </p:blipFill>
        <p:spPr>
          <a:xfrm>
            <a:off x="2491094" y="4227822"/>
            <a:ext cx="314872" cy="474853"/>
          </a:xfrm>
          <a:prstGeom prst="rect">
            <a:avLst/>
          </a:prstGeom>
        </p:spPr>
      </p:pic>
      <p:grpSp>
        <p:nvGrpSpPr>
          <p:cNvPr id="42" name="Group 41">
            <a:extLst>
              <a:ext uri="{FF2B5EF4-FFF2-40B4-BE49-F238E27FC236}">
                <a16:creationId xmlns:a16="http://schemas.microsoft.com/office/drawing/2014/main" id="{5F7E3157-7621-4089-AC3F-E78E84A91716}"/>
              </a:ext>
            </a:extLst>
          </p:cNvPr>
          <p:cNvGrpSpPr/>
          <p:nvPr/>
        </p:nvGrpSpPr>
        <p:grpSpPr>
          <a:xfrm>
            <a:off x="3290852" y="3064791"/>
            <a:ext cx="5752559" cy="2850782"/>
            <a:chOff x="3320042" y="2938885"/>
            <a:chExt cx="5752559" cy="2850782"/>
          </a:xfrm>
        </p:grpSpPr>
        <p:sp>
          <p:nvSpPr>
            <p:cNvPr id="43" name="Rectangle 42">
              <a:extLst>
                <a:ext uri="{FF2B5EF4-FFF2-40B4-BE49-F238E27FC236}">
                  <a16:creationId xmlns:a16="http://schemas.microsoft.com/office/drawing/2014/main" id="{9AF1A378-97BC-4622-9A90-E84EAE269F2F}"/>
                </a:ext>
              </a:extLst>
            </p:cNvPr>
            <p:cNvSpPr/>
            <p:nvPr/>
          </p:nvSpPr>
          <p:spPr>
            <a:xfrm rot="18018332">
              <a:off x="7388915" y="4019242"/>
              <a:ext cx="1607023" cy="71131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44" name="Rectangle 43">
              <a:extLst>
                <a:ext uri="{FF2B5EF4-FFF2-40B4-BE49-F238E27FC236}">
                  <a16:creationId xmlns:a16="http://schemas.microsoft.com/office/drawing/2014/main" id="{0D475C24-C87E-4965-9937-9F4DB4904F24}"/>
                </a:ext>
              </a:extLst>
            </p:cNvPr>
            <p:cNvSpPr/>
            <p:nvPr/>
          </p:nvSpPr>
          <p:spPr>
            <a:xfrm rot="2484343" flipV="1">
              <a:off x="3749241" y="4276214"/>
              <a:ext cx="1607023" cy="71131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45" name="Rectangle 44">
              <a:extLst>
                <a:ext uri="{FF2B5EF4-FFF2-40B4-BE49-F238E27FC236}">
                  <a16:creationId xmlns:a16="http://schemas.microsoft.com/office/drawing/2014/main" id="{74AEE32C-6852-45CE-B424-202F92F99844}"/>
                </a:ext>
              </a:extLst>
            </p:cNvPr>
            <p:cNvSpPr/>
            <p:nvPr/>
          </p:nvSpPr>
          <p:spPr>
            <a:xfrm>
              <a:off x="5662680" y="5023296"/>
              <a:ext cx="1754008" cy="711312"/>
            </a:xfrm>
            <a:prstGeom prst="rect">
              <a:avLst/>
            </a:prstGeom>
            <a:solidFill>
              <a:srgbClr val="FFCC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sz="1350">
                <a:solidFill>
                  <a:schemeClr val="tx1"/>
                </a:solidFill>
              </a:endParaRPr>
            </a:p>
          </p:txBody>
        </p:sp>
        <p:sp>
          <p:nvSpPr>
            <p:cNvPr id="46" name="TextBox 45">
              <a:extLst>
                <a:ext uri="{FF2B5EF4-FFF2-40B4-BE49-F238E27FC236}">
                  <a16:creationId xmlns:a16="http://schemas.microsoft.com/office/drawing/2014/main" id="{1AB02687-0C0F-4CFE-BBB0-ED6BE5CED84A}"/>
                </a:ext>
              </a:extLst>
            </p:cNvPr>
            <p:cNvSpPr txBox="1"/>
            <p:nvPr/>
          </p:nvSpPr>
          <p:spPr>
            <a:xfrm>
              <a:off x="4224361" y="4741011"/>
              <a:ext cx="260008" cy="300082"/>
            </a:xfrm>
            <a:prstGeom prst="rect">
              <a:avLst/>
            </a:prstGeom>
            <a:noFill/>
          </p:spPr>
          <p:txBody>
            <a:bodyPr wrap="none" rtlCol="0">
              <a:spAutoFit/>
            </a:bodyPr>
            <a:lstStyle/>
            <a:p>
              <a:r>
                <a:rPr lang="en-CA" sz="1350" dirty="0"/>
                <a:t>x</a:t>
              </a:r>
            </a:p>
          </p:txBody>
        </p:sp>
        <p:sp>
          <p:nvSpPr>
            <p:cNvPr id="47" name="TextBox 46">
              <a:extLst>
                <a:ext uri="{FF2B5EF4-FFF2-40B4-BE49-F238E27FC236}">
                  <a16:creationId xmlns:a16="http://schemas.microsoft.com/office/drawing/2014/main" id="{E172C684-8007-45C4-BCCF-400146C29794}"/>
                </a:ext>
              </a:extLst>
            </p:cNvPr>
            <p:cNvSpPr txBox="1"/>
            <p:nvPr/>
          </p:nvSpPr>
          <p:spPr>
            <a:xfrm flipH="1">
              <a:off x="8580624" y="4080119"/>
              <a:ext cx="280753" cy="300082"/>
            </a:xfrm>
            <a:prstGeom prst="rect">
              <a:avLst/>
            </a:prstGeom>
            <a:noFill/>
          </p:spPr>
          <p:txBody>
            <a:bodyPr wrap="square" rtlCol="0">
              <a:spAutoFit/>
            </a:bodyPr>
            <a:lstStyle/>
            <a:p>
              <a:r>
                <a:rPr lang="en-CA" sz="1350" dirty="0"/>
                <a:t>x</a:t>
              </a:r>
            </a:p>
          </p:txBody>
        </p:sp>
        <p:sp>
          <p:nvSpPr>
            <p:cNvPr id="48" name="TextBox 47">
              <a:extLst>
                <a:ext uri="{FF2B5EF4-FFF2-40B4-BE49-F238E27FC236}">
                  <a16:creationId xmlns:a16="http://schemas.microsoft.com/office/drawing/2014/main" id="{BD5579E2-E4FC-484F-A46E-EF4016E058F0}"/>
                </a:ext>
              </a:extLst>
            </p:cNvPr>
            <p:cNvSpPr txBox="1"/>
            <p:nvPr/>
          </p:nvSpPr>
          <p:spPr>
            <a:xfrm>
              <a:off x="6592933" y="5489585"/>
              <a:ext cx="260008" cy="300082"/>
            </a:xfrm>
            <a:prstGeom prst="rect">
              <a:avLst/>
            </a:prstGeom>
            <a:noFill/>
          </p:spPr>
          <p:txBody>
            <a:bodyPr wrap="none" rtlCol="0">
              <a:spAutoFit/>
            </a:bodyPr>
            <a:lstStyle/>
            <a:p>
              <a:r>
                <a:rPr lang="en-CA" sz="1350" dirty="0"/>
                <a:t>x</a:t>
              </a:r>
            </a:p>
          </p:txBody>
        </p:sp>
        <p:graphicFrame>
          <p:nvGraphicFramePr>
            <p:cNvPr id="49" name="Object 48">
              <a:extLst>
                <a:ext uri="{FF2B5EF4-FFF2-40B4-BE49-F238E27FC236}">
                  <a16:creationId xmlns:a16="http://schemas.microsoft.com/office/drawing/2014/main" id="{196CE122-6F75-46C5-803B-A50434A21CD6}"/>
                </a:ext>
              </a:extLst>
            </p:cNvPr>
            <p:cNvGraphicFramePr>
              <a:graphicFrameLocks noChangeAspect="1"/>
            </p:cNvGraphicFramePr>
            <p:nvPr>
              <p:extLst>
                <p:ext uri="{D42A27DB-BD31-4B8C-83A1-F6EECF244321}">
                  <p14:modId xmlns:p14="http://schemas.microsoft.com/office/powerpoint/2010/main" val="1559178585"/>
                </p:ext>
              </p:extLst>
            </p:nvPr>
          </p:nvGraphicFramePr>
          <p:xfrm>
            <a:off x="3320042" y="2938885"/>
            <a:ext cx="5752559" cy="2742092"/>
          </p:xfrm>
          <a:graphic>
            <a:graphicData uri="http://schemas.openxmlformats.org/presentationml/2006/ole">
              <mc:AlternateContent xmlns:mc="http://schemas.openxmlformats.org/markup-compatibility/2006">
                <mc:Choice xmlns:v="urn:schemas-microsoft-com:vml" Requires="v">
                  <p:oleObj spid="_x0000_s26390" name="ChemDoodle OLE" r:id="rId15" imgW="6261120" imgH="2984400" progId="CHEMDOODLEOLE.ChemDoodleEmbeddedObject.1">
                    <p:embed/>
                  </p:oleObj>
                </mc:Choice>
                <mc:Fallback>
                  <p:oleObj name="ChemDoodle OLE" r:id="rId15" imgW="6261120" imgH="2984400" progId="CHEMDOODLEOLE.ChemDoodleEmbeddedObject.1">
                    <p:embed/>
                    <p:pic>
                      <p:nvPicPr>
                        <p:cNvPr id="11" name="Object 10">
                          <a:extLst>
                            <a:ext uri="{FF2B5EF4-FFF2-40B4-BE49-F238E27FC236}">
                              <a16:creationId xmlns:a16="http://schemas.microsoft.com/office/drawing/2014/main" id="{F6CF8C57-0F03-45B8-AE90-991E3599C74D}"/>
                            </a:ext>
                          </a:extLst>
                        </p:cNvPr>
                        <p:cNvPicPr/>
                        <p:nvPr/>
                      </p:nvPicPr>
                      <p:blipFill>
                        <a:blip r:embed="rId16"/>
                        <a:stretch>
                          <a:fillRect/>
                        </a:stretch>
                      </p:blipFill>
                      <p:spPr>
                        <a:xfrm>
                          <a:off x="3320042" y="2938885"/>
                          <a:ext cx="5752559" cy="2742092"/>
                        </a:xfrm>
                        <a:prstGeom prst="rect">
                          <a:avLst/>
                        </a:prstGeom>
                      </p:spPr>
                    </p:pic>
                  </p:oleObj>
                </mc:Fallback>
              </mc:AlternateContent>
            </a:graphicData>
          </a:graphic>
        </p:graphicFrame>
      </p:grpSp>
      <p:sp>
        <p:nvSpPr>
          <p:cNvPr id="50" name="TextBox 49">
            <a:extLst>
              <a:ext uri="{FF2B5EF4-FFF2-40B4-BE49-F238E27FC236}">
                <a16:creationId xmlns:a16="http://schemas.microsoft.com/office/drawing/2014/main" id="{8FC79BA9-E72D-4140-8275-66E45230BDAF}"/>
              </a:ext>
            </a:extLst>
          </p:cNvPr>
          <p:cNvSpPr txBox="1"/>
          <p:nvPr/>
        </p:nvSpPr>
        <p:spPr>
          <a:xfrm>
            <a:off x="268992" y="5680977"/>
            <a:ext cx="4464684" cy="1077218"/>
          </a:xfrm>
          <a:prstGeom prst="rect">
            <a:avLst/>
          </a:prstGeom>
          <a:noFill/>
        </p:spPr>
        <p:txBody>
          <a:bodyPr wrap="none" rtlCol="0">
            <a:spAutoFit/>
          </a:bodyPr>
          <a:lstStyle/>
          <a:p>
            <a:r>
              <a:rPr lang="en-CA" sz="3200" dirty="0">
                <a:latin typeface="Arial" panose="020B0604020202020204" pitchFamily="34" charset="0"/>
                <a:cs typeface="Arial" panose="020B0604020202020204" pitchFamily="34" charset="0"/>
              </a:rPr>
              <a:t>Places flexible silicone </a:t>
            </a:r>
          </a:p>
          <a:p>
            <a:r>
              <a:rPr lang="en-CA" sz="3200" dirty="0">
                <a:latin typeface="Arial" panose="020B0604020202020204" pitchFamily="34" charset="0"/>
                <a:cs typeface="Arial" panose="020B0604020202020204" pitchFamily="34" charset="0"/>
              </a:rPr>
              <a:t>into the backbone.</a:t>
            </a:r>
          </a:p>
        </p:txBody>
      </p:sp>
      <p:pic>
        <p:nvPicPr>
          <p:cNvPr id="5" name="Recorded Sound">
            <a:hlinkClick r:id="" action="ppaction://media"/>
            <a:extLst>
              <a:ext uri="{FF2B5EF4-FFF2-40B4-BE49-F238E27FC236}">
                <a16:creationId xmlns:a16="http://schemas.microsoft.com/office/drawing/2014/main" id="{EDC15A20-0EC0-44FB-9E2B-FD4C39B1688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706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3A45-9A0B-46E6-B2C8-9C8DF618B15A}"/>
              </a:ext>
            </a:extLst>
          </p:cNvPr>
          <p:cNvSpPr>
            <a:spLocks noGrp="1"/>
          </p:cNvSpPr>
          <p:nvPr>
            <p:ph type="title"/>
          </p:nvPr>
        </p:nvSpPr>
        <p:spPr>
          <a:xfrm>
            <a:off x="628649" y="365129"/>
            <a:ext cx="8269675" cy="1325563"/>
          </a:xfrm>
        </p:spPr>
        <p:txBody>
          <a:bodyPr>
            <a:normAutofit/>
          </a:bodyPr>
          <a:lstStyle/>
          <a:p>
            <a:r>
              <a:rPr lang="en-US" sz="4400" dirty="0">
                <a:latin typeface="Arial" panose="020B0604020202020204" pitchFamily="34" charset="0"/>
              </a:rPr>
              <a:t>Basic </a:t>
            </a:r>
            <a:r>
              <a:rPr lang="en-US" sz="4400" dirty="0" err="1">
                <a:latin typeface="Arial" panose="020B0604020202020204" pitchFamily="34" charset="0"/>
              </a:rPr>
              <a:t>Mercapto</a:t>
            </a:r>
            <a:r>
              <a:rPr lang="en-US" sz="4400" dirty="0">
                <a:latin typeface="Arial" panose="020B0604020202020204" pitchFamily="34" charset="0"/>
              </a:rPr>
              <a:t> Formulations</a:t>
            </a:r>
          </a:p>
        </p:txBody>
      </p:sp>
      <p:graphicFrame>
        <p:nvGraphicFramePr>
          <p:cNvPr id="3" name="Table 3">
            <a:extLst>
              <a:ext uri="{FF2B5EF4-FFF2-40B4-BE49-F238E27FC236}">
                <a16:creationId xmlns:a16="http://schemas.microsoft.com/office/drawing/2014/main" id="{5B762717-82CB-4A68-B316-90E4DAC2EF33}"/>
              </a:ext>
            </a:extLst>
          </p:cNvPr>
          <p:cNvGraphicFramePr>
            <a:graphicFrameLocks noGrp="1"/>
          </p:cNvGraphicFramePr>
          <p:nvPr>
            <p:extLst>
              <p:ext uri="{D42A27DB-BD31-4B8C-83A1-F6EECF244321}">
                <p14:modId xmlns:p14="http://schemas.microsoft.com/office/powerpoint/2010/main" val="3045979447"/>
              </p:ext>
            </p:extLst>
          </p:nvPr>
        </p:nvGraphicFramePr>
        <p:xfrm>
          <a:off x="485776" y="1982042"/>
          <a:ext cx="7665819" cy="2988674"/>
        </p:xfrm>
        <a:graphic>
          <a:graphicData uri="http://schemas.openxmlformats.org/drawingml/2006/table">
            <a:tbl>
              <a:tblPr firstRow="1" bandRow="1">
                <a:tableStyleId>{00A15C55-8517-42AA-B614-E9B94910E393}</a:tableStyleId>
              </a:tblPr>
              <a:tblGrid>
                <a:gridCol w="2656158">
                  <a:extLst>
                    <a:ext uri="{9D8B030D-6E8A-4147-A177-3AD203B41FA5}">
                      <a16:colId xmlns:a16="http://schemas.microsoft.com/office/drawing/2014/main" val="2824177024"/>
                    </a:ext>
                  </a:extLst>
                </a:gridCol>
                <a:gridCol w="2454388">
                  <a:extLst>
                    <a:ext uri="{9D8B030D-6E8A-4147-A177-3AD203B41FA5}">
                      <a16:colId xmlns:a16="http://schemas.microsoft.com/office/drawing/2014/main" val="2010806577"/>
                    </a:ext>
                  </a:extLst>
                </a:gridCol>
                <a:gridCol w="2555273">
                  <a:extLst>
                    <a:ext uri="{9D8B030D-6E8A-4147-A177-3AD203B41FA5}">
                      <a16:colId xmlns:a16="http://schemas.microsoft.com/office/drawing/2014/main" val="3815624466"/>
                    </a:ext>
                  </a:extLst>
                </a:gridCol>
              </a:tblGrid>
              <a:tr h="493754">
                <a:tc>
                  <a:txBody>
                    <a:bodyPr/>
                    <a:lstStyle/>
                    <a:p>
                      <a:pPr marL="0" marR="0" algn="r">
                        <a:lnSpc>
                          <a:spcPct val="107000"/>
                        </a:lnSpc>
                        <a:spcBef>
                          <a:spcPts val="460"/>
                        </a:spcBef>
                        <a:spcAft>
                          <a:spcPts val="225"/>
                        </a:spcAft>
                      </a:pPr>
                      <a:r>
                        <a:rPr lang="en-US" sz="2400" dirty="0">
                          <a:effectLst/>
                        </a:rPr>
                        <a:t>Ingredient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gn="ctr">
                        <a:lnSpc>
                          <a:spcPct val="107000"/>
                        </a:lnSpc>
                        <a:spcBef>
                          <a:spcPts val="460"/>
                        </a:spcBef>
                        <a:spcAft>
                          <a:spcPts val="225"/>
                        </a:spcAft>
                      </a:pPr>
                      <a:r>
                        <a:rPr lang="en-US" sz="2400" dirty="0">
                          <a:effectLst/>
                        </a:rPr>
                        <a:t>Amount (</a:t>
                      </a:r>
                      <a:r>
                        <a:rPr lang="en-US" sz="2400" dirty="0" err="1">
                          <a:effectLst/>
                        </a:rPr>
                        <a:t>wt</a:t>
                      </a:r>
                      <a:r>
                        <a:rPr lang="en-US" sz="2400" dirty="0">
                          <a:effectLst/>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gn="l">
                        <a:lnSpc>
                          <a:spcPct val="107000"/>
                        </a:lnSpc>
                        <a:spcBef>
                          <a:spcPts val="460"/>
                        </a:spcBef>
                        <a:spcAft>
                          <a:spcPts val="225"/>
                        </a:spcAft>
                      </a:pPr>
                      <a:r>
                        <a:rPr lang="en-US" sz="2400" dirty="0">
                          <a:effectLst/>
                        </a:rPr>
                        <a:t>Purpose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355446865"/>
                  </a:ext>
                </a:extLst>
              </a:tr>
              <a:tr h="1013658">
                <a:tc>
                  <a:txBody>
                    <a:bodyPr/>
                    <a:lstStyle/>
                    <a:p>
                      <a:pPr marL="0" marR="0" algn="r">
                        <a:lnSpc>
                          <a:spcPct val="107000"/>
                        </a:lnSpc>
                        <a:spcBef>
                          <a:spcPts val="460"/>
                        </a:spcBef>
                        <a:spcAft>
                          <a:spcPts val="225"/>
                        </a:spcAft>
                      </a:pPr>
                      <a:r>
                        <a:rPr lang="en-US" sz="2400" dirty="0" err="1">
                          <a:effectLst/>
                        </a:rPr>
                        <a:t>Mercaptosilicon</a:t>
                      </a:r>
                      <a:r>
                        <a:rPr lang="en-US" sz="2400" dirty="0">
                          <a:effectLst/>
                        </a:rPr>
                        <a:t> Resin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460"/>
                        </a:spcBef>
                        <a:spcAft>
                          <a:spcPts val="225"/>
                        </a:spcAft>
                      </a:pPr>
                      <a:r>
                        <a:rPr lang="en-US" sz="2400" dirty="0">
                          <a:effectLst/>
                          <a:latin typeface="Arial" panose="020B0604020202020204" pitchFamily="34" charset="0"/>
                          <a:ea typeface="Calibri" panose="020F0502020204030204" pitchFamily="34" charset="0"/>
                          <a:cs typeface="Arial" panose="020B0604020202020204" pitchFamily="34" charset="0"/>
                        </a:rPr>
                        <a:t>~25%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460"/>
                        </a:spcBef>
                        <a:spcAft>
                          <a:spcPts val="225"/>
                        </a:spcAft>
                      </a:pPr>
                      <a:r>
                        <a:rPr lang="en-US" sz="2400" dirty="0">
                          <a:effectLst/>
                        </a:rPr>
                        <a:t>Cross-linker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398499775"/>
                  </a:ext>
                </a:extLst>
              </a:tr>
              <a:tr h="493754">
                <a:tc>
                  <a:txBody>
                    <a:bodyPr/>
                    <a:lstStyle/>
                    <a:p>
                      <a:pPr marL="0" marR="0" algn="r">
                        <a:lnSpc>
                          <a:spcPct val="107000"/>
                        </a:lnSpc>
                        <a:spcBef>
                          <a:spcPts val="460"/>
                        </a:spcBef>
                        <a:spcAft>
                          <a:spcPts val="225"/>
                        </a:spcAft>
                      </a:pPr>
                      <a:r>
                        <a:rPr lang="en-US" sz="2400" dirty="0">
                          <a:effectLst/>
                        </a:rPr>
                        <a:t>Vinyl Siloxane Fluid </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460"/>
                        </a:spcBef>
                        <a:spcAft>
                          <a:spcPts val="225"/>
                        </a:spcAft>
                      </a:pPr>
                      <a:r>
                        <a:rPr lang="en-US" sz="2400" dirty="0">
                          <a:effectLst/>
                          <a:latin typeface="Arial" panose="020B0604020202020204" pitchFamily="34" charset="0"/>
                          <a:ea typeface="Calibri" panose="020F0502020204030204" pitchFamily="34" charset="0"/>
                          <a:cs typeface="Arial" panose="020B0604020202020204" pitchFamily="34" charset="0"/>
                        </a:rPr>
                        <a:t>~60%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460"/>
                        </a:spcBef>
                        <a:spcAft>
                          <a:spcPts val="225"/>
                        </a:spcAft>
                      </a:pPr>
                      <a:r>
                        <a:rPr lang="en-US" sz="2400" dirty="0">
                          <a:effectLst/>
                        </a:rPr>
                        <a:t>Extender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962681200"/>
                  </a:ext>
                </a:extLst>
              </a:tr>
              <a:tr h="493754">
                <a:tc>
                  <a:txBody>
                    <a:bodyPr/>
                    <a:lstStyle/>
                    <a:p>
                      <a:pPr marL="0" marR="0" algn="r">
                        <a:lnSpc>
                          <a:spcPct val="107000"/>
                        </a:lnSpc>
                        <a:spcBef>
                          <a:spcPts val="460"/>
                        </a:spcBef>
                        <a:spcAft>
                          <a:spcPts val="225"/>
                        </a:spcAft>
                      </a:pPr>
                      <a:r>
                        <a:rPr lang="en-US" sz="2400" dirty="0">
                          <a:effectLst/>
                        </a:rPr>
                        <a:t>Vinyl Silicon Resin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lnSpc>
                          <a:spcPct val="107000"/>
                        </a:lnSpc>
                        <a:spcBef>
                          <a:spcPts val="460"/>
                        </a:spcBef>
                        <a:spcAft>
                          <a:spcPts val="225"/>
                        </a:spcAft>
                      </a:pPr>
                      <a:r>
                        <a:rPr lang="en-US" sz="2400" dirty="0">
                          <a:effectLst/>
                          <a:latin typeface="Arial" panose="020B0604020202020204" pitchFamily="34" charset="0"/>
                          <a:ea typeface="Calibri" panose="020F0502020204030204" pitchFamily="34" charset="0"/>
                          <a:cs typeface="Arial" panose="020B0604020202020204" pitchFamily="34" charset="0"/>
                        </a:rPr>
                        <a:t>~10%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460"/>
                        </a:spcBef>
                        <a:spcAft>
                          <a:spcPts val="225"/>
                        </a:spcAft>
                      </a:pPr>
                      <a:r>
                        <a:rPr lang="en-US" sz="2400" dirty="0">
                          <a:effectLst/>
                        </a:rPr>
                        <a:t>Softer Cross-Linker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46931748"/>
                  </a:ext>
                </a:extLst>
              </a:tr>
              <a:tr h="493754">
                <a:tc>
                  <a:txBody>
                    <a:bodyPr/>
                    <a:lstStyle/>
                    <a:p>
                      <a:pPr marL="0" marR="0" algn="r">
                        <a:lnSpc>
                          <a:spcPct val="107000"/>
                        </a:lnSpc>
                        <a:spcBef>
                          <a:spcPts val="460"/>
                        </a:spcBef>
                        <a:spcAft>
                          <a:spcPts val="225"/>
                        </a:spcAft>
                      </a:pPr>
                      <a:r>
                        <a:rPr lang="en-US" sz="2000" dirty="0">
                          <a:effectLst/>
                          <a:latin typeface="Arial" panose="020B0604020202020204" pitchFamily="34" charset="0"/>
                          <a:ea typeface="Calibri" panose="020F0502020204030204" pitchFamily="34" charset="0"/>
                          <a:cs typeface="Arial" panose="020B0604020202020204" pitchFamily="34" charset="0"/>
                        </a:rPr>
                        <a:t>Phosphine Oxide</a:t>
                      </a:r>
                    </a:p>
                  </a:txBody>
                  <a:tcPr marL="51435" marR="51435" marT="0" marB="0" anchor="ctr"/>
                </a:tc>
                <a:tc>
                  <a:txBody>
                    <a:bodyPr/>
                    <a:lstStyle/>
                    <a:p>
                      <a:pPr marL="0" marR="0" algn="ctr">
                        <a:lnSpc>
                          <a:spcPct val="107000"/>
                        </a:lnSpc>
                        <a:spcBef>
                          <a:spcPts val="460"/>
                        </a:spcBef>
                        <a:spcAft>
                          <a:spcPts val="225"/>
                        </a:spcAft>
                      </a:pPr>
                      <a:r>
                        <a:rPr lang="en-US" sz="2400" dirty="0">
                          <a:effectLst/>
                        </a:rPr>
                        <a:t>0.6-0.7%</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460"/>
                        </a:spcBef>
                        <a:spcAft>
                          <a:spcPts val="225"/>
                        </a:spcAft>
                      </a:pPr>
                      <a:r>
                        <a:rPr lang="en-US" sz="2400" dirty="0" err="1">
                          <a:effectLst/>
                        </a:rPr>
                        <a:t>Photoinitiator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862650386"/>
                  </a:ext>
                </a:extLst>
              </a:tr>
            </a:tbl>
          </a:graphicData>
        </a:graphic>
      </p:graphicFrame>
      <p:pic>
        <p:nvPicPr>
          <p:cNvPr id="5" name="chart">
            <a:extLst>
              <a:ext uri="{FF2B5EF4-FFF2-40B4-BE49-F238E27FC236}">
                <a16:creationId xmlns:a16="http://schemas.microsoft.com/office/drawing/2014/main" id="{3F62FA7B-4B00-43D2-946B-2274FA82DF79}"/>
              </a:ext>
            </a:extLst>
          </p:cNvPr>
          <p:cNvPicPr>
            <a:picLocks noChangeAspect="1"/>
          </p:cNvPicPr>
          <p:nvPr/>
        </p:nvPicPr>
        <p:blipFill>
          <a:blip r:embed="rId4"/>
          <a:stretch>
            <a:fillRect/>
          </a:stretch>
        </p:blipFill>
        <p:spPr>
          <a:xfrm>
            <a:off x="7591425" y="5529522"/>
            <a:ext cx="1306900" cy="1182424"/>
          </a:xfrm>
          <a:prstGeom prst="rect">
            <a:avLst/>
          </a:prstGeom>
        </p:spPr>
      </p:pic>
      <p:pic>
        <p:nvPicPr>
          <p:cNvPr id="4" name="Recorded Sound">
            <a:hlinkClick r:id="" action="ppaction://media"/>
            <a:extLst>
              <a:ext uri="{FF2B5EF4-FFF2-40B4-BE49-F238E27FC236}">
                <a16:creationId xmlns:a16="http://schemas.microsoft.com/office/drawing/2014/main" id="{52F9BD75-A3E5-42C6-A7A6-355B82EE16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10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des WB 2019 Siltech Final">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ltech WB slides draft" id="{3B014243-85FD-42D8-A5BA-6CA9F6E11D5C}" vid="{3FB105BD-7BB2-4C20-9A0C-23832FADDA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Slides WB 2019 Siltech Final</Template>
  <TotalTime>5398</TotalTime>
  <Words>906</Words>
  <Application>Microsoft Office PowerPoint</Application>
  <PresentationFormat>On-screen Show (4:3)</PresentationFormat>
  <Paragraphs>174</Paragraphs>
  <Slides>21</Slides>
  <Notes>2</Notes>
  <HiddenSlides>0</HiddenSlides>
  <MMClips>21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Times New Roman</vt:lpstr>
      <vt:lpstr>Slides WB 2019 Siltech Final</vt:lpstr>
      <vt:lpstr>ChemDoodle OLE</vt:lpstr>
      <vt:lpstr>NOVEL ENERGY CURED MERCAPTO FUNCTIONAL SILICON Q RESIN MATERIALS FOR COATINGS</vt:lpstr>
      <vt:lpstr>The Challenge:  Elongation in UV cured silicone systems</vt:lpstr>
      <vt:lpstr>PowerPoint Presentation</vt:lpstr>
      <vt:lpstr>Polymers from Condensation Reactions</vt:lpstr>
      <vt:lpstr>PowerPoint Presentation</vt:lpstr>
      <vt:lpstr>Free Radical Polymerization</vt:lpstr>
      <vt:lpstr>Acrylate Silicone UV coating</vt:lpstr>
      <vt:lpstr>Polymers from Thiol Ene Reaction</vt:lpstr>
      <vt:lpstr>Basic Mercapto Formulations</vt:lpstr>
      <vt:lpstr>Silicon Nomenclature</vt:lpstr>
      <vt:lpstr>Systems used for coating testing</vt:lpstr>
      <vt:lpstr>Experimental</vt:lpstr>
      <vt:lpstr>Experimental</vt:lpstr>
      <vt:lpstr>Experimental</vt:lpstr>
      <vt:lpstr>Experimental</vt:lpstr>
      <vt:lpstr>PowerPoint Presentation</vt:lpstr>
      <vt:lpstr>PowerPoint Presentation</vt:lpstr>
      <vt:lpstr>PowerPoint Presentation</vt:lpstr>
      <vt:lpstr>Conclusions- balancing cross-link density to achieve performance.</vt:lpstr>
      <vt:lpstr>PowerPoint Presentation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Bobert</dc:creator>
  <cp:lastModifiedBy>swilkowski</cp:lastModifiedBy>
  <cp:revision>133</cp:revision>
  <cp:lastPrinted>2020-01-30T19:21:37Z</cp:lastPrinted>
  <dcterms:created xsi:type="dcterms:W3CDTF">2020-01-28T18:33:02Z</dcterms:created>
  <dcterms:modified xsi:type="dcterms:W3CDTF">2020-09-02T17:58:24Z</dcterms:modified>
</cp:coreProperties>
</file>